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96" r:id="rId2"/>
  </p:sldMasterIdLst>
  <p:sldIdLst>
    <p:sldId id="256" r:id="rId3"/>
    <p:sldId id="257" r:id="rId4"/>
    <p:sldId id="259" r:id="rId5"/>
    <p:sldId id="300" r:id="rId6"/>
    <p:sldId id="261" r:id="rId7"/>
    <p:sldId id="262" r:id="rId8"/>
    <p:sldId id="258" r:id="rId9"/>
    <p:sldId id="263" r:id="rId10"/>
    <p:sldId id="264" r:id="rId11"/>
    <p:sldId id="265" r:id="rId12"/>
    <p:sldId id="266" r:id="rId13"/>
    <p:sldId id="267" r:id="rId14"/>
    <p:sldId id="299" r:id="rId15"/>
    <p:sldId id="268" r:id="rId16"/>
    <p:sldId id="311" r:id="rId17"/>
    <p:sldId id="269" r:id="rId18"/>
    <p:sldId id="270" r:id="rId19"/>
    <p:sldId id="272" r:id="rId20"/>
    <p:sldId id="310" r:id="rId21"/>
    <p:sldId id="271" r:id="rId22"/>
    <p:sldId id="273" r:id="rId23"/>
    <p:sldId id="274" r:id="rId24"/>
    <p:sldId id="301" r:id="rId25"/>
    <p:sldId id="304" r:id="rId26"/>
    <p:sldId id="275" r:id="rId27"/>
    <p:sldId id="277" r:id="rId28"/>
    <p:sldId id="302" r:id="rId29"/>
    <p:sldId id="303" r:id="rId30"/>
    <p:sldId id="278" r:id="rId31"/>
    <p:sldId id="305" r:id="rId32"/>
    <p:sldId id="279" r:id="rId33"/>
    <p:sldId id="306" r:id="rId34"/>
    <p:sldId id="287" r:id="rId35"/>
    <p:sldId id="276" r:id="rId36"/>
    <p:sldId id="280" r:id="rId37"/>
    <p:sldId id="281" r:id="rId38"/>
    <p:sldId id="282" r:id="rId39"/>
    <p:sldId id="309" r:id="rId40"/>
    <p:sldId id="283" r:id="rId41"/>
    <p:sldId id="288" r:id="rId42"/>
    <p:sldId id="285" r:id="rId43"/>
    <p:sldId id="286" r:id="rId44"/>
    <p:sldId id="289" r:id="rId45"/>
    <p:sldId id="284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307" r:id="rId54"/>
    <p:sldId id="308" r:id="rId55"/>
    <p:sldId id="297" r:id="rId56"/>
    <p:sldId id="298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94660"/>
  </p:normalViewPr>
  <p:slideViewPr>
    <p:cSldViewPr snapToGrid="0">
      <p:cViewPr varScale="1">
        <p:scale>
          <a:sx n="97" d="100"/>
          <a:sy n="97" d="100"/>
        </p:scale>
        <p:origin x="15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383E82-7E11-4711-94B6-E59617B5AF4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239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87D96D-E507-4EE0-9E58-40D01D11773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789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A5D6CC-6E18-4FB7-A46F-726E5529E43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373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CDBE99E-C18D-4FFB-94FB-DDFEFBD7F53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9576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7D92280-EF7B-4425-89A3-4932211AEA7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340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383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i="1">
                <a:latin typeface="Corbel" panose="020B0503020204020204" pitchFamily="34" charset="0"/>
              </a:defRPr>
            </a:lvl1pPr>
            <a:lvl2pPr>
              <a:defRPr i="1">
                <a:latin typeface="Corbel" panose="020B0503020204020204" pitchFamily="34" charset="0"/>
              </a:defRPr>
            </a:lvl2pPr>
            <a:lvl3pPr>
              <a:defRPr i="1">
                <a:latin typeface="Corbel" panose="020B0503020204020204" pitchFamily="34" charset="0"/>
              </a:defRPr>
            </a:lvl3pPr>
            <a:lvl4pPr>
              <a:defRPr i="1">
                <a:latin typeface="Corbel" panose="020B0503020204020204" pitchFamily="34" charset="0"/>
              </a:defRPr>
            </a:lvl4pPr>
            <a:lvl5pPr>
              <a:defRPr i="1"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29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546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21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343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661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31200F-8186-4685-A1B4-331DA835215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120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05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308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925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99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04043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923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0356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458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578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96036B-DB0E-4ED5-B1FA-69175FBDC68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1413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606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ADDD24-E1B6-42A8-8D79-3E82A8BC010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747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CE175D-AFA8-4081-A448-3DF70C41F9A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17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6081E7-DCEB-42E6-817F-A97F1AEE735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600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A4CB92-36CD-423D-BE76-BD39A073283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89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741957-B3FE-403F-94A3-F15D5625361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097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077CAB-2E3B-4F05-B26A-3B8807D1F31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041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400"/>
            </a:lvl1pPr>
          </a:lstStyle>
          <a:p>
            <a:pPr defTabSz="914400" fontAlgn="base"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/>
            </a:lvl1pPr>
          </a:lstStyle>
          <a:p>
            <a:pPr defTabSz="914400" fontAlgn="base"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/>
            </a:lvl1pPr>
          </a:lstStyle>
          <a:p>
            <a:pPr defTabSz="914400" fontAlgn="base">
              <a:spcAft>
                <a:spcPct val="0"/>
              </a:spcAft>
            </a:pPr>
            <a:fld id="{2DB21A53-857E-4860-8DAD-61F02F1F8665}" type="slidenum">
              <a:rPr lang="en-US" smtClean="0">
                <a:solidFill>
                  <a:srgbClr val="000000"/>
                </a:solidFill>
              </a:rPr>
              <a:pPr defTabSz="914400" fontAlgn="base">
                <a:spcAft>
                  <a:spcPct val="0"/>
                </a:spcAft>
              </a:pPr>
              <a:t>‹#›</a:t>
            </a:fld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63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709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jpeg"/><Relationship Id="rId3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15.jpeg"/><Relationship Id="rId6" Type="http://schemas.openxmlformats.org/officeDocument/2006/relationships/image" Target="../media/image21.jpeg"/><Relationship Id="rId7" Type="http://schemas.openxmlformats.org/officeDocument/2006/relationships/image" Target="../media/image22.jpe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0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1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 smtClean="0"/>
              <a:t>Bướu niệu mạc</a:t>
            </a:r>
            <a:endParaRPr lang="vi-V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1" dirty="0"/>
              <a:t>ThS.BS. </a:t>
            </a:r>
            <a:r>
              <a:rPr lang="vi-VN" b="1" i="1" dirty="0" smtClean="0"/>
              <a:t>ĐỖ LỆNH HÙNG</a:t>
            </a:r>
            <a:endParaRPr lang="vi-VN" dirty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591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nguy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10"/>
            </a:pPr>
            <a:r>
              <a:rPr lang="en-US" b="1" dirty="0" err="1" smtClean="0">
                <a:solidFill>
                  <a:srgbClr val="FFFF00"/>
                </a:solidFill>
              </a:rPr>
              <a:t>Chủng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tộc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và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tình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trạng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kinh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tế</a:t>
            </a:r>
            <a:r>
              <a:rPr lang="en-US" b="1" dirty="0" smtClean="0">
                <a:solidFill>
                  <a:srgbClr val="FFFF00"/>
                </a:solidFill>
              </a:rPr>
              <a:t> - </a:t>
            </a:r>
            <a:r>
              <a:rPr lang="en-US" b="1" dirty="0" err="1" smtClean="0">
                <a:solidFill>
                  <a:srgbClr val="FFFF00"/>
                </a:solidFill>
              </a:rPr>
              <a:t>xã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hội</a:t>
            </a:r>
            <a:r>
              <a:rPr lang="en-US" b="1" dirty="0" smtClean="0">
                <a:solidFill>
                  <a:srgbClr val="FFFF00"/>
                </a:solidFill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Tỷ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lệ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sống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sót</a:t>
            </a:r>
            <a:r>
              <a:rPr lang="en-US" dirty="0" smtClean="0">
                <a:solidFill>
                  <a:schemeClr val="tx1"/>
                </a:solidFill>
              </a:rPr>
              <a:t> THẤP </a:t>
            </a:r>
            <a:r>
              <a:rPr lang="en-US" dirty="0" err="1" smtClean="0">
                <a:solidFill>
                  <a:schemeClr val="tx1"/>
                </a:solidFill>
              </a:rPr>
              <a:t>khi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chẩn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đoán</a:t>
            </a:r>
            <a:r>
              <a:rPr lang="en-US" dirty="0" smtClean="0">
                <a:solidFill>
                  <a:schemeClr val="tx1"/>
                </a:solidFill>
              </a:rPr>
              <a:t> ở </a:t>
            </a:r>
            <a:r>
              <a:rPr lang="en-US" dirty="0" err="1" smtClean="0">
                <a:solidFill>
                  <a:schemeClr val="tx1"/>
                </a:solidFill>
              </a:rPr>
              <a:t>nhóm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tình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trạng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kinh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tế</a:t>
            </a:r>
            <a:r>
              <a:rPr lang="en-US" dirty="0" smtClean="0">
                <a:solidFill>
                  <a:schemeClr val="tx1"/>
                </a:solidFill>
              </a:rPr>
              <a:t> KÉM.</a:t>
            </a:r>
            <a:endParaRPr lang="vi-VN" dirty="0" smtClean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endParaRPr lang="vi-V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97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638" y="2434108"/>
            <a:ext cx="7506952" cy="3812146"/>
          </a:xfrm>
        </p:spPr>
      </p:pic>
    </p:spTree>
    <p:extLst>
      <p:ext uri="{BB962C8B-B14F-4D97-AF65-F5344CB8AC3E}">
        <p14:creationId xmlns:p14="http://schemas.microsoft.com/office/powerpoint/2010/main" val="132231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T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Bướu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bàng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quang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nông</a:t>
            </a:r>
            <a:r>
              <a:rPr lang="en-US" dirty="0" smtClean="0">
                <a:solidFill>
                  <a:srgbClr val="FFFF00"/>
                </a:solidFill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accent3"/>
                </a:solidFill>
              </a:rPr>
              <a:t>Tx</a:t>
            </a:r>
            <a:r>
              <a:rPr lang="en-US" dirty="0" smtClean="0">
                <a:solidFill>
                  <a:schemeClr val="accent3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/>
              <a:t>Bướu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T0: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bướu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endParaRPr lang="en-US" dirty="0"/>
          </a:p>
          <a:p>
            <a:pPr lvl="1"/>
            <a:r>
              <a:rPr lang="vi-VN" dirty="0" smtClean="0">
                <a:solidFill>
                  <a:schemeClr val="accent3"/>
                </a:solidFill>
              </a:rPr>
              <a:t>Ta</a:t>
            </a:r>
            <a:r>
              <a:rPr lang="vi-VN" dirty="0" smtClean="0"/>
              <a:t>: carcinoma dạng nhú không xâm lấn</a:t>
            </a:r>
            <a:endParaRPr lang="vi-VN" dirty="0"/>
          </a:p>
          <a:p>
            <a:pPr lvl="1"/>
            <a:r>
              <a:rPr lang="vi-VN" dirty="0" smtClean="0">
                <a:solidFill>
                  <a:schemeClr val="accent3"/>
                </a:solidFill>
              </a:rPr>
              <a:t>Tis:</a:t>
            </a:r>
            <a:r>
              <a:rPr lang="vi-VN" dirty="0" smtClean="0"/>
              <a:t> </a:t>
            </a:r>
            <a:r>
              <a:rPr lang="vi-VN" dirty="0"/>
              <a:t>Carcinoma </a:t>
            </a:r>
            <a:r>
              <a:rPr lang="vi-VN" i="1" dirty="0"/>
              <a:t>in situ</a:t>
            </a:r>
            <a:r>
              <a:rPr lang="vi-VN" dirty="0"/>
              <a:t>: </a:t>
            </a:r>
            <a:r>
              <a:rPr lang="vi-VN" dirty="0" smtClean="0"/>
              <a:t>“bướu dạng phẳng”</a:t>
            </a:r>
            <a:endParaRPr lang="vi-VN" dirty="0"/>
          </a:p>
          <a:p>
            <a:pPr lvl="1"/>
            <a:r>
              <a:rPr lang="vi-VN" dirty="0" smtClean="0">
                <a:solidFill>
                  <a:schemeClr val="accent3"/>
                </a:solidFill>
              </a:rPr>
              <a:t>T1:</a:t>
            </a:r>
            <a:r>
              <a:rPr lang="vi-VN" dirty="0" smtClean="0"/>
              <a:t> Bướu xâm lấn mô liên kết dưới biểu mô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51240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45" y="2178408"/>
            <a:ext cx="6427564" cy="431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464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T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51" y="2021983"/>
            <a:ext cx="6591985" cy="4971244"/>
          </a:xfrm>
        </p:spPr>
        <p:txBody>
          <a:bodyPr>
            <a:normAutofit/>
          </a:bodyPr>
          <a:lstStyle/>
          <a:p>
            <a:r>
              <a:rPr lang="vi-VN" b="1" dirty="0" smtClean="0">
                <a:solidFill>
                  <a:srgbClr val="FFFF00"/>
                </a:solidFill>
              </a:rPr>
              <a:t>Bướu bàng quang xâm lấn cơ:</a:t>
            </a:r>
          </a:p>
          <a:p>
            <a:pPr lvl="1"/>
            <a:r>
              <a:rPr lang="vi-VN" dirty="0" smtClean="0">
                <a:solidFill>
                  <a:schemeClr val="accent3"/>
                </a:solidFill>
              </a:rPr>
              <a:t>T2</a:t>
            </a:r>
            <a:r>
              <a:rPr lang="vi-VN" dirty="0" smtClean="0"/>
              <a:t> Bướu xâm lấn cơ</a:t>
            </a:r>
            <a:endParaRPr lang="vi-VN" dirty="0"/>
          </a:p>
          <a:p>
            <a:pPr lvl="2"/>
            <a:r>
              <a:rPr lang="vi-VN" dirty="0">
                <a:solidFill>
                  <a:schemeClr val="accent3"/>
                </a:solidFill>
              </a:rPr>
              <a:t>T2a</a:t>
            </a:r>
            <a:r>
              <a:rPr lang="vi-VN" dirty="0"/>
              <a:t> </a:t>
            </a:r>
            <a:r>
              <a:rPr lang="vi-VN" dirty="0" smtClean="0"/>
              <a:t>Bướu xâm lấn lớp cơ bề mặt (1/2 trong)</a:t>
            </a:r>
            <a:endParaRPr lang="vi-VN" dirty="0"/>
          </a:p>
          <a:p>
            <a:pPr lvl="2"/>
            <a:r>
              <a:rPr lang="vi-VN" dirty="0">
                <a:solidFill>
                  <a:schemeClr val="accent3"/>
                </a:solidFill>
              </a:rPr>
              <a:t>T2b</a:t>
            </a:r>
            <a:r>
              <a:rPr lang="vi-VN" dirty="0"/>
              <a:t> </a:t>
            </a:r>
            <a:r>
              <a:rPr lang="vi-VN" dirty="0" smtClean="0"/>
              <a:t>Bướu xâm lấn lớp cơ sâu (1/2 ngoài)</a:t>
            </a:r>
            <a:endParaRPr lang="vi-VN" dirty="0"/>
          </a:p>
          <a:p>
            <a:pPr lvl="1"/>
            <a:r>
              <a:rPr lang="fr-FR" dirty="0">
                <a:solidFill>
                  <a:schemeClr val="accent3"/>
                </a:solidFill>
              </a:rPr>
              <a:t>T3</a:t>
            </a:r>
            <a:r>
              <a:rPr lang="fr-FR" dirty="0"/>
              <a:t> </a:t>
            </a:r>
            <a:r>
              <a:rPr lang="vi-VN" dirty="0" smtClean="0"/>
              <a:t>Bướu xâm lấn mô xung quanh bàng quang</a:t>
            </a:r>
            <a:r>
              <a:rPr lang="fr-FR" dirty="0" smtClean="0"/>
              <a:t>:</a:t>
            </a:r>
            <a:endParaRPr lang="fr-FR" dirty="0"/>
          </a:p>
          <a:p>
            <a:pPr lvl="2"/>
            <a:r>
              <a:rPr lang="vi-VN" dirty="0">
                <a:solidFill>
                  <a:schemeClr val="accent3"/>
                </a:solidFill>
              </a:rPr>
              <a:t>T3a</a:t>
            </a:r>
            <a:r>
              <a:rPr lang="vi-VN" dirty="0"/>
              <a:t> </a:t>
            </a:r>
            <a:r>
              <a:rPr lang="vi-VN" dirty="0" smtClean="0"/>
              <a:t>trên vi thể</a:t>
            </a:r>
            <a:endParaRPr lang="vi-VN" dirty="0"/>
          </a:p>
          <a:p>
            <a:pPr lvl="2"/>
            <a:r>
              <a:rPr lang="vi-VN" dirty="0">
                <a:solidFill>
                  <a:schemeClr val="accent3"/>
                </a:solidFill>
              </a:rPr>
              <a:t>T3b</a:t>
            </a:r>
            <a:r>
              <a:rPr lang="vi-VN" dirty="0"/>
              <a:t> </a:t>
            </a:r>
            <a:r>
              <a:rPr lang="vi-VN" dirty="0" smtClean="0"/>
              <a:t>trên đại thể (khối bên ngoài bàng quang)</a:t>
            </a:r>
            <a:endParaRPr lang="vi-VN" dirty="0"/>
          </a:p>
          <a:p>
            <a:pPr lvl="1"/>
            <a:r>
              <a:rPr lang="en-US" dirty="0">
                <a:solidFill>
                  <a:schemeClr val="accent3"/>
                </a:solidFill>
              </a:rPr>
              <a:t>T4</a:t>
            </a:r>
            <a:r>
              <a:rPr lang="en-US" dirty="0"/>
              <a:t> </a:t>
            </a:r>
            <a:r>
              <a:rPr lang="en-US" dirty="0" err="1" smtClean="0"/>
              <a:t>Bướu</a:t>
            </a:r>
            <a:r>
              <a:rPr lang="en-US" dirty="0" smtClean="0"/>
              <a:t> </a:t>
            </a:r>
            <a:r>
              <a:rPr lang="en-US" dirty="0" err="1" smtClean="0"/>
              <a:t>xâm</a:t>
            </a:r>
            <a:r>
              <a:rPr lang="en-US" dirty="0" smtClean="0"/>
              <a:t> </a:t>
            </a:r>
            <a:r>
              <a:rPr lang="en-US" dirty="0" err="1" smtClean="0"/>
              <a:t>lấn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kỳ</a:t>
            </a:r>
            <a:r>
              <a:rPr lang="en-US" dirty="0" smtClean="0"/>
              <a:t>: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liệt</a:t>
            </a:r>
            <a:r>
              <a:rPr lang="en-US" dirty="0" smtClean="0"/>
              <a:t>, </a:t>
            </a:r>
            <a:r>
              <a:rPr lang="en-US" dirty="0" err="1" smtClean="0"/>
              <a:t>túi</a:t>
            </a:r>
            <a:r>
              <a:rPr lang="en-US" dirty="0" smtClean="0"/>
              <a:t> </a:t>
            </a:r>
            <a:r>
              <a:rPr lang="en-US" dirty="0" err="1" smtClean="0"/>
              <a:t>tinh</a:t>
            </a:r>
            <a:r>
              <a:rPr lang="en-US" dirty="0" smtClean="0"/>
              <a:t>,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, </a:t>
            </a:r>
            <a:r>
              <a:rPr lang="en-US" dirty="0" err="1" smtClean="0"/>
              <a:t>âm</a:t>
            </a:r>
            <a:r>
              <a:rPr lang="en-US" dirty="0" smtClean="0"/>
              <a:t> </a:t>
            </a:r>
            <a:r>
              <a:rPr lang="en-US" dirty="0" err="1" smtClean="0"/>
              <a:t>đạo</a:t>
            </a:r>
            <a:r>
              <a:rPr lang="en-US" dirty="0" smtClean="0"/>
              <a:t>,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chậu</a:t>
            </a:r>
            <a:r>
              <a:rPr lang="en-US" dirty="0" smtClean="0"/>
              <a:t>,</a:t>
            </a:r>
            <a:r>
              <a:rPr lang="vi-VN" dirty="0" smtClean="0"/>
              <a:t> thành bụng.</a:t>
            </a:r>
            <a:endParaRPr lang="vi-VN" dirty="0"/>
          </a:p>
          <a:p>
            <a:pPr lvl="2"/>
            <a:r>
              <a:rPr lang="fr-FR" dirty="0">
                <a:solidFill>
                  <a:schemeClr val="accent3"/>
                </a:solidFill>
              </a:rPr>
              <a:t>T4a</a:t>
            </a:r>
            <a:r>
              <a:rPr lang="fr-FR" dirty="0"/>
              <a:t> </a:t>
            </a:r>
            <a:r>
              <a:rPr lang="en-US" dirty="0" err="1"/>
              <a:t>Bướu</a:t>
            </a:r>
            <a:r>
              <a:rPr lang="en-US" dirty="0"/>
              <a:t> </a:t>
            </a:r>
            <a:r>
              <a:rPr lang="en-US" dirty="0" err="1"/>
              <a:t>xâm</a:t>
            </a:r>
            <a:r>
              <a:rPr lang="en-US" dirty="0"/>
              <a:t> </a:t>
            </a:r>
            <a:r>
              <a:rPr lang="en-US" dirty="0" err="1" smtClean="0"/>
              <a:t>lấn</a:t>
            </a:r>
            <a:r>
              <a:rPr lang="en-US" dirty="0" smtClean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liệt</a:t>
            </a:r>
            <a:r>
              <a:rPr lang="en-US" dirty="0"/>
              <a:t>,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,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,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 smtClean="0"/>
              <a:t>đạo</a:t>
            </a:r>
            <a:r>
              <a:rPr lang="en-US" dirty="0" smtClean="0"/>
              <a:t>.</a:t>
            </a:r>
          </a:p>
          <a:p>
            <a:pPr lvl="2"/>
            <a:r>
              <a:rPr lang="vi-VN" dirty="0" smtClean="0">
                <a:solidFill>
                  <a:schemeClr val="accent3"/>
                </a:solidFill>
              </a:rPr>
              <a:t>T4b</a:t>
            </a:r>
            <a:r>
              <a:rPr lang="vi-VN" dirty="0" smtClean="0"/>
              <a:t> </a:t>
            </a:r>
            <a:r>
              <a:rPr lang="en-US" dirty="0" err="1"/>
              <a:t>Bướu</a:t>
            </a:r>
            <a:r>
              <a:rPr lang="en-US" dirty="0"/>
              <a:t> </a:t>
            </a:r>
            <a:r>
              <a:rPr lang="en-US" dirty="0" err="1"/>
              <a:t>xâm</a:t>
            </a:r>
            <a:r>
              <a:rPr lang="en-US" dirty="0"/>
              <a:t> </a:t>
            </a:r>
            <a:r>
              <a:rPr lang="en-US" dirty="0" err="1" smtClean="0"/>
              <a:t>lấn</a:t>
            </a:r>
            <a:r>
              <a:rPr lang="en-US" dirty="0" smtClean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chậu</a:t>
            </a:r>
            <a:r>
              <a:rPr lang="en-US" dirty="0"/>
              <a:t>,</a:t>
            </a:r>
            <a:r>
              <a:rPr lang="vi-VN" dirty="0"/>
              <a:t> thành bụng</a:t>
            </a:r>
          </a:p>
        </p:txBody>
      </p:sp>
    </p:spTree>
    <p:extLst>
      <p:ext uri="{BB962C8B-B14F-4D97-AF65-F5344CB8AC3E}">
        <p14:creationId xmlns:p14="http://schemas.microsoft.com/office/powerpoint/2010/main" val="4214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792" t="18161" r="47752" b="10824"/>
          <a:stretch/>
        </p:blipFill>
        <p:spPr>
          <a:xfrm>
            <a:off x="1728009" y="1009778"/>
            <a:ext cx="5870713" cy="519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90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Phân giai đoạn 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Nx</a:t>
            </a:r>
            <a:r>
              <a:rPr lang="en-US" dirty="0" smtClean="0">
                <a:solidFill>
                  <a:srgbClr val="00B050"/>
                </a:solidFill>
              </a:rPr>
              <a:t>: </a:t>
            </a:r>
            <a:r>
              <a:rPr lang="en-US" dirty="0" err="1" smtClean="0"/>
              <a:t>Hạch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en-US" dirty="0"/>
          </a:p>
          <a:p>
            <a:r>
              <a:rPr lang="pt-BR" dirty="0" smtClean="0">
                <a:solidFill>
                  <a:srgbClr val="00B050"/>
                </a:solidFill>
              </a:rPr>
              <a:t>N0: </a:t>
            </a:r>
            <a:r>
              <a:rPr lang="pt-BR" dirty="0" smtClean="0"/>
              <a:t>Không di căn hạch vùng</a:t>
            </a:r>
            <a:endParaRPr lang="pt-BR" dirty="0"/>
          </a:p>
          <a:p>
            <a:r>
              <a:rPr lang="en-US" dirty="0" smtClean="0">
                <a:solidFill>
                  <a:srgbClr val="00B050"/>
                </a:solidFill>
              </a:rPr>
              <a:t>N1: </a:t>
            </a:r>
            <a:r>
              <a:rPr lang="en-US" dirty="0" smtClean="0"/>
              <a:t>Di </a:t>
            </a:r>
            <a:r>
              <a:rPr lang="en-US" dirty="0" err="1" smtClean="0"/>
              <a:t>căn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hạch</a:t>
            </a:r>
            <a:r>
              <a:rPr lang="en-US" dirty="0" smtClean="0"/>
              <a:t> ở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chậu</a:t>
            </a:r>
            <a:r>
              <a:rPr lang="en-US" dirty="0" smtClean="0"/>
              <a:t> (</a:t>
            </a:r>
            <a:r>
              <a:rPr lang="en-US" dirty="0" err="1" smtClean="0"/>
              <a:t>hạ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, </a:t>
            </a:r>
            <a:r>
              <a:rPr lang="en-US" dirty="0" err="1" smtClean="0"/>
              <a:t>bịt</a:t>
            </a:r>
            <a:r>
              <a:rPr lang="en-US" dirty="0" smtClean="0"/>
              <a:t>, </a:t>
            </a:r>
            <a:r>
              <a:rPr lang="en-US" dirty="0" err="1" smtClean="0"/>
              <a:t>chậu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r>
              <a:rPr lang="en-US" dirty="0" smtClean="0"/>
              <a:t>,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/>
              <a:t>)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N2: </a:t>
            </a:r>
            <a:r>
              <a:rPr lang="en-US" dirty="0"/>
              <a:t>Di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hạch</a:t>
            </a:r>
            <a:r>
              <a:rPr lang="en-US" dirty="0" smtClean="0"/>
              <a:t> </a:t>
            </a:r>
            <a:r>
              <a:rPr lang="en-US" dirty="0"/>
              <a:t>ở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chậu</a:t>
            </a:r>
            <a:r>
              <a:rPr lang="en-US" dirty="0"/>
              <a:t> (</a:t>
            </a:r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, </a:t>
            </a:r>
            <a:r>
              <a:rPr lang="en-US" dirty="0" err="1"/>
              <a:t>bịt</a:t>
            </a:r>
            <a:r>
              <a:rPr lang="en-US" dirty="0"/>
              <a:t>, </a:t>
            </a:r>
            <a:r>
              <a:rPr lang="en-US" dirty="0" err="1"/>
              <a:t>chậu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,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)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N3: </a:t>
            </a:r>
            <a:r>
              <a:rPr lang="en-US" dirty="0" smtClean="0"/>
              <a:t>Di </a:t>
            </a:r>
            <a:r>
              <a:rPr lang="en-US" dirty="0" err="1" smtClean="0"/>
              <a:t>căn</a:t>
            </a:r>
            <a:r>
              <a:rPr lang="en-US" dirty="0" smtClean="0"/>
              <a:t> </a:t>
            </a:r>
            <a:r>
              <a:rPr lang="en-US" dirty="0" err="1" smtClean="0"/>
              <a:t>hạch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chậu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5551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Phân giai đoạn M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>
                <a:solidFill>
                  <a:srgbClr val="00B050"/>
                </a:solidFill>
              </a:rPr>
              <a:t>M0: </a:t>
            </a:r>
            <a:r>
              <a:rPr lang="vi-VN" dirty="0" smtClean="0"/>
              <a:t>Không di căn xa</a:t>
            </a:r>
            <a:endParaRPr lang="vi-VN" dirty="0"/>
          </a:p>
          <a:p>
            <a:r>
              <a:rPr lang="vi-VN" dirty="0" smtClean="0">
                <a:solidFill>
                  <a:srgbClr val="00B050"/>
                </a:solidFill>
              </a:rPr>
              <a:t>M1: </a:t>
            </a:r>
            <a:r>
              <a:rPr lang="vi-VN" dirty="0" smtClean="0"/>
              <a:t>Di căn xa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20601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Phân độ mô học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127" y="2064218"/>
            <a:ext cx="7033477" cy="21551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126" y="4219322"/>
            <a:ext cx="7033477" cy="24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6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phẫu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vi-VN" dirty="0" smtClean="0"/>
              <a:t>Urothelial </a:t>
            </a:r>
            <a:r>
              <a:rPr lang="vi-VN" dirty="0"/>
              <a:t>carcinoma (more than 90% of all cases)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Urothelial </a:t>
            </a:r>
            <a:r>
              <a:rPr lang="vi-VN" dirty="0"/>
              <a:t>carcinomas with squamous and/or </a:t>
            </a:r>
            <a:r>
              <a:rPr lang="vi-VN" dirty="0" smtClean="0"/>
              <a:t>glandular partial </a:t>
            </a:r>
            <a:r>
              <a:rPr lang="vi-VN" dirty="0"/>
              <a:t>differentiation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Micropapillary </a:t>
            </a:r>
            <a:r>
              <a:rPr lang="vi-VN" dirty="0"/>
              <a:t>urothelial carcinoma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Nested </a:t>
            </a:r>
            <a:r>
              <a:rPr lang="vi-VN" dirty="0"/>
              <a:t>carcinoma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Some </a:t>
            </a:r>
            <a:r>
              <a:rPr lang="vi-VN" dirty="0"/>
              <a:t>urothelial carcinomas with </a:t>
            </a:r>
            <a:r>
              <a:rPr lang="vi-VN" dirty="0" smtClean="0"/>
              <a:t>trophoblastic differentiation</a:t>
            </a:r>
            <a:endParaRPr lang="vi-VN" dirty="0"/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Small </a:t>
            </a:r>
            <a:r>
              <a:rPr lang="vi-VN" dirty="0"/>
              <a:t>cell carcinomas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Spindle </a:t>
            </a:r>
            <a:r>
              <a:rPr lang="vi-VN" dirty="0"/>
              <a:t>cell carcinomas.</a:t>
            </a:r>
          </a:p>
        </p:txBody>
      </p:sp>
    </p:spTree>
    <p:extLst>
      <p:ext uri="{BB962C8B-B14F-4D97-AF65-F5344CB8AC3E}">
        <p14:creationId xmlns:p14="http://schemas.microsoft.com/office/powerpoint/2010/main" val="180644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Hệ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niệu</a:t>
            </a:r>
            <a:r>
              <a:rPr lang="en-US" b="1" dirty="0"/>
              <a:t> </a:t>
            </a:r>
            <a:r>
              <a:rPr lang="en-US" i="1" dirty="0"/>
              <a:t>(urinary system , </a:t>
            </a:r>
            <a:r>
              <a:rPr lang="en-US" i="1" dirty="0" err="1"/>
              <a:t>système</a:t>
            </a:r>
            <a:r>
              <a:rPr lang="en-US" i="1" dirty="0"/>
              <a:t> </a:t>
            </a:r>
            <a:r>
              <a:rPr lang="en-US" i="1" dirty="0" err="1"/>
              <a:t>urinaire</a:t>
            </a:r>
            <a:r>
              <a:rPr lang="en-US" i="1" dirty="0"/>
              <a:t>)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Hệ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niệu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sinh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dục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i="1" dirty="0"/>
              <a:t>(</a:t>
            </a:r>
            <a:r>
              <a:rPr lang="en-US" i="1" dirty="0" err="1"/>
              <a:t>genito</a:t>
            </a:r>
            <a:r>
              <a:rPr lang="en-US" i="1" dirty="0"/>
              <a:t>-urinary system , </a:t>
            </a:r>
            <a:r>
              <a:rPr lang="en-US" i="1" dirty="0" err="1"/>
              <a:t>système</a:t>
            </a:r>
            <a:r>
              <a:rPr lang="en-US" i="1" dirty="0"/>
              <a:t> </a:t>
            </a:r>
            <a:r>
              <a:rPr lang="en-US" i="1" dirty="0" err="1"/>
              <a:t>génitourinaire</a:t>
            </a:r>
            <a:r>
              <a:rPr lang="en-US" i="1" dirty="0"/>
              <a:t>)</a:t>
            </a:r>
          </a:p>
          <a:p>
            <a:r>
              <a:rPr lang="en-US" dirty="0" err="1">
                <a:solidFill>
                  <a:srgbClr val="FFFF00"/>
                </a:solidFill>
              </a:rPr>
              <a:t>Đường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niệu</a:t>
            </a:r>
            <a:r>
              <a:rPr lang="en-US" dirty="0"/>
              <a:t> </a:t>
            </a:r>
            <a:r>
              <a:rPr lang="en-US" i="1" dirty="0"/>
              <a:t>(urinary tract , </a:t>
            </a:r>
            <a:r>
              <a:rPr lang="en-US" i="1" dirty="0" err="1"/>
              <a:t>voie</a:t>
            </a:r>
            <a:r>
              <a:rPr lang="en-US" i="1" dirty="0"/>
              <a:t> </a:t>
            </a:r>
            <a:r>
              <a:rPr lang="en-US" i="1" dirty="0" err="1"/>
              <a:t>urinaire</a:t>
            </a:r>
            <a:r>
              <a:rPr lang="en-US" i="1" dirty="0"/>
              <a:t>)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Đường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niệu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trên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i="1" dirty="0"/>
              <a:t>(upper urinary tract , </a:t>
            </a:r>
            <a:r>
              <a:rPr lang="en-US" i="1" dirty="0" err="1"/>
              <a:t>voie</a:t>
            </a:r>
            <a:r>
              <a:rPr lang="en-US" i="1" dirty="0"/>
              <a:t> </a:t>
            </a:r>
            <a:r>
              <a:rPr lang="en-US" i="1" dirty="0" err="1"/>
              <a:t>urinaire</a:t>
            </a:r>
            <a:r>
              <a:rPr lang="en-US" i="1" dirty="0"/>
              <a:t> </a:t>
            </a:r>
            <a:r>
              <a:rPr lang="en-US" i="1" dirty="0" err="1"/>
              <a:t>supérieure</a:t>
            </a:r>
            <a:r>
              <a:rPr lang="en-US" i="1" dirty="0"/>
              <a:t>)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Đường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niệu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dưới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i="1" dirty="0"/>
              <a:t>(lower urinary tract , </a:t>
            </a:r>
            <a:r>
              <a:rPr lang="en-US" i="1" dirty="0" err="1"/>
              <a:t>voie</a:t>
            </a:r>
            <a:r>
              <a:rPr lang="en-US" i="1" dirty="0"/>
              <a:t> </a:t>
            </a:r>
            <a:r>
              <a:rPr lang="en-US" i="1" dirty="0" err="1"/>
              <a:t>urinaire</a:t>
            </a:r>
            <a:r>
              <a:rPr lang="en-US" i="1" dirty="0"/>
              <a:t> </a:t>
            </a:r>
            <a:r>
              <a:rPr lang="en-US" i="1" dirty="0" err="1"/>
              <a:t>inférieure</a:t>
            </a:r>
            <a:r>
              <a:rPr lang="en-US" i="1" dirty="0"/>
              <a:t>)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Niệu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mạc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i="1" dirty="0"/>
              <a:t>(</a:t>
            </a:r>
            <a:r>
              <a:rPr lang="en-US" i="1" dirty="0" err="1"/>
              <a:t>urothelium</a:t>
            </a:r>
            <a:r>
              <a:rPr lang="en-US" i="1" dirty="0"/>
              <a:t>)</a:t>
            </a:r>
            <a:endParaRPr lang="en-US" dirty="0">
              <a:solidFill>
                <a:srgbClr val="FF0066"/>
              </a:solidFill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9632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Chẩn đoán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 smtClean="0">
                <a:solidFill>
                  <a:srgbClr val="FFFF00"/>
                </a:solidFill>
              </a:rPr>
              <a:t>Bướu bàng quang nông:</a:t>
            </a:r>
          </a:p>
          <a:p>
            <a:pPr lvl="1"/>
            <a:r>
              <a:rPr lang="vi-VN" dirty="0" smtClean="0">
                <a:solidFill>
                  <a:srgbClr val="00B050"/>
                </a:solidFill>
              </a:rPr>
              <a:t>Bệnh sử: </a:t>
            </a:r>
            <a:r>
              <a:rPr lang="vi-VN" dirty="0" smtClean="0"/>
              <a:t>khai thác yếu tố quan trọng liên quan bướu bàng quang gồm yếu tố nguy cơ và triệu chứng của bệnh.</a:t>
            </a:r>
          </a:p>
          <a:p>
            <a:pPr lvl="1"/>
            <a:r>
              <a:rPr lang="vi-VN" dirty="0" smtClean="0">
                <a:solidFill>
                  <a:srgbClr val="00B050"/>
                </a:solidFill>
              </a:rPr>
              <a:t>Triệu chứng: </a:t>
            </a:r>
            <a:r>
              <a:rPr lang="vi-VN" dirty="0" smtClean="0"/>
              <a:t>tiểu máu đại thể, không kèm tiểu gắt buốt, xảy ra đột ngột, tự giới hạn, tái đi tái lại tần số ngày càng dày hơn.</a:t>
            </a:r>
          </a:p>
          <a:p>
            <a:pPr lvl="1"/>
            <a:r>
              <a:rPr lang="vi-VN" dirty="0" smtClean="0">
                <a:solidFill>
                  <a:srgbClr val="00B050"/>
                </a:solidFill>
              </a:rPr>
              <a:t>Khám lâm sàng: </a:t>
            </a:r>
            <a:r>
              <a:rPr lang="vi-VN" dirty="0" smtClean="0"/>
              <a:t>không phát hiện bất thường đối với bướu bàng quang nông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0523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Chẩn đoán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vi-VN" b="1" dirty="0" smtClean="0">
                <a:solidFill>
                  <a:srgbClr val="FFFF00"/>
                </a:solidFill>
              </a:rPr>
              <a:t>Bướu bàng quang xâm lấn cơ:</a:t>
            </a:r>
          </a:p>
          <a:p>
            <a:pPr lvl="1"/>
            <a:r>
              <a:rPr lang="vi-VN" dirty="0" smtClean="0">
                <a:solidFill>
                  <a:srgbClr val="00B050"/>
                </a:solidFill>
              </a:rPr>
              <a:t>Bệnh sử</a:t>
            </a:r>
            <a:r>
              <a:rPr lang="vi-VN" dirty="0" smtClean="0">
                <a:solidFill>
                  <a:srgbClr val="0070C0"/>
                </a:solidFill>
              </a:rPr>
              <a:t>:</a:t>
            </a:r>
            <a:r>
              <a:rPr lang="vi-VN" dirty="0" smtClean="0">
                <a:solidFill>
                  <a:srgbClr val="FF0000"/>
                </a:solidFill>
              </a:rPr>
              <a:t> </a:t>
            </a:r>
            <a:r>
              <a:rPr lang="vi-VN" dirty="0" smtClean="0"/>
              <a:t>khai thác yếu tố quan trọng liên quan bướu bàng quang gồm yếu tố nguy cơ và triệu chứng của bệnh.</a:t>
            </a:r>
          </a:p>
          <a:p>
            <a:pPr lvl="1"/>
            <a:r>
              <a:rPr lang="vi-VN" dirty="0" smtClean="0">
                <a:solidFill>
                  <a:srgbClr val="00B050"/>
                </a:solidFill>
              </a:rPr>
              <a:t>Triệu chứng: </a:t>
            </a:r>
            <a:r>
              <a:rPr lang="vi-VN" dirty="0" smtClean="0"/>
              <a:t>tiểu máu đại thể, không kèm tiều gắt buốt, xảy ra đột ngột, tự giới hạn, tái đi tái lại tần số ngày càng dày hơn.</a:t>
            </a:r>
          </a:p>
          <a:p>
            <a:pPr lvl="2"/>
            <a:r>
              <a:rPr lang="vi-VN" dirty="0" smtClean="0">
                <a:solidFill>
                  <a:srgbClr val="FFFF00"/>
                </a:solidFill>
              </a:rPr>
              <a:t>Tiểu gấp, tiểu khó, tiểu nhiều lần ở giai đoạn bướu tiến triển.</a:t>
            </a:r>
          </a:p>
          <a:p>
            <a:pPr lvl="2"/>
            <a:r>
              <a:rPr lang="vi-VN" dirty="0" smtClean="0">
                <a:solidFill>
                  <a:srgbClr val="FFFF00"/>
                </a:solidFill>
              </a:rPr>
              <a:t>Đau xương chậu, triệu chứng của tắc nghẽn như cơ đau quặn thận...</a:t>
            </a:r>
          </a:p>
          <a:p>
            <a:pPr lvl="1"/>
            <a:r>
              <a:rPr lang="vi-VN" dirty="0" smtClean="0">
                <a:solidFill>
                  <a:srgbClr val="00B050"/>
                </a:solidFill>
              </a:rPr>
              <a:t>Khám lâm sàng: </a:t>
            </a:r>
            <a:endParaRPr lang="vi-VN" dirty="0">
              <a:solidFill>
                <a:srgbClr val="00B050"/>
              </a:solidFill>
            </a:endParaRPr>
          </a:p>
          <a:p>
            <a:pPr lvl="2"/>
            <a:r>
              <a:rPr lang="vi-VN" dirty="0" smtClean="0">
                <a:solidFill>
                  <a:srgbClr val="FFFF00"/>
                </a:solidFill>
              </a:rPr>
              <a:t>Khám bụng, thăm trực tràng và khám âm đạo bằng 2 tay để phát hiện mass vùng chậu của bướu tiến triển, sự di động của bướu...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1493948" y="4050192"/>
            <a:ext cx="5821252" cy="7665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/>
          <p:cNvSpPr/>
          <p:nvPr/>
        </p:nvSpPr>
        <p:spPr>
          <a:xfrm>
            <a:off x="1493948" y="5118867"/>
            <a:ext cx="5821252" cy="715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9972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Cận lâm sàng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vi-VN" b="1" dirty="0" smtClean="0">
                <a:solidFill>
                  <a:srgbClr val="FFFF00"/>
                </a:solidFill>
              </a:rPr>
              <a:t>XÉT NGHIỆM HÌNH ẢNH HỌC:</a:t>
            </a:r>
          </a:p>
          <a:p>
            <a:r>
              <a:rPr lang="vi-VN" dirty="0" smtClean="0">
                <a:solidFill>
                  <a:srgbClr val="00B050"/>
                </a:solidFill>
              </a:rPr>
              <a:t>Siêu âm bụng: </a:t>
            </a:r>
            <a:r>
              <a:rPr lang="vi-VN" dirty="0" smtClean="0"/>
              <a:t>sang thương của bàng quang hoặc bướu đường niệu trên đi kèm, tình trạng bế tắc của thận.</a:t>
            </a:r>
          </a:p>
          <a:p>
            <a:r>
              <a:rPr lang="vi-VN" dirty="0" smtClean="0">
                <a:solidFill>
                  <a:srgbClr val="00B050"/>
                </a:solidFill>
              </a:rPr>
              <a:t>UIV: </a:t>
            </a:r>
            <a:r>
              <a:rPr lang="vi-VN" dirty="0" smtClean="0"/>
              <a:t>khuyết thuốc bàng quang, đài bể thân hoặc niệu quản.</a:t>
            </a:r>
          </a:p>
          <a:p>
            <a:r>
              <a:rPr lang="vi-VN" dirty="0" smtClean="0">
                <a:solidFill>
                  <a:srgbClr val="00B050"/>
                </a:solidFill>
              </a:rPr>
              <a:t>CT:</a:t>
            </a:r>
          </a:p>
          <a:p>
            <a:pPr lvl="1"/>
            <a:r>
              <a:rPr lang="vi-VN" dirty="0"/>
              <a:t>M</a:t>
            </a:r>
            <a:r>
              <a:rPr lang="vi-VN" dirty="0" smtClean="0"/>
              <a:t>ột số trung tâm thay thế UIV qui ước</a:t>
            </a:r>
          </a:p>
          <a:p>
            <a:pPr lvl="1"/>
            <a:r>
              <a:rPr lang="vi-VN" dirty="0" smtClean="0"/>
              <a:t>Cung cấp thêm thông tin về hạch và các cơ quan lân cận.</a:t>
            </a:r>
          </a:p>
          <a:p>
            <a:pPr lvl="1"/>
            <a:endParaRPr lang="vi-VN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vi-VN" dirty="0" smtClean="0">
                <a:solidFill>
                  <a:srgbClr val="FFFF00"/>
                </a:solidFill>
              </a:rPr>
              <a:t>Cis KHÔNG thể phát hiện bằng những công cụ này</a:t>
            </a:r>
            <a:endParaRPr lang="vi-VN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56065" y="5111941"/>
            <a:ext cx="5834132" cy="8242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195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4" name="Picture 4" descr="VI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6314" y="2087452"/>
            <a:ext cx="5560249" cy="453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007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4" descr="VI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2631" y="1499316"/>
            <a:ext cx="371475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7756" y="2978677"/>
            <a:ext cx="4249737" cy="295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33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Cận lâm sàng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 smtClean="0">
                <a:solidFill>
                  <a:srgbClr val="FFFF00"/>
                </a:solidFill>
              </a:rPr>
              <a:t>Tế bào học nước tiểu:</a:t>
            </a:r>
          </a:p>
          <a:p>
            <a:pPr lvl="1"/>
            <a:r>
              <a:rPr lang="vi-VN" dirty="0" smtClean="0">
                <a:solidFill>
                  <a:schemeClr val="tx1"/>
                </a:solidFill>
              </a:rPr>
              <a:t>Độ nhạy cao với bưới high grade nhưng thấp với bướu low grade.</a:t>
            </a:r>
          </a:p>
          <a:p>
            <a:pPr lvl="1"/>
            <a:r>
              <a:rPr lang="vi-VN" dirty="0" smtClean="0">
                <a:solidFill>
                  <a:schemeClr val="tx1"/>
                </a:solidFill>
              </a:rPr>
              <a:t>Độ nhạy phát hiện Cis: 28 – 100%.</a:t>
            </a:r>
          </a:p>
          <a:p>
            <a:pPr lvl="1"/>
            <a:r>
              <a:rPr lang="vi-VN" dirty="0" smtClean="0">
                <a:solidFill>
                  <a:schemeClr val="tx1"/>
                </a:solidFill>
              </a:rPr>
              <a:t>Khi dương tính: bướu ở </a:t>
            </a:r>
            <a:r>
              <a:rPr lang="vi-VN" dirty="0" smtClean="0">
                <a:solidFill>
                  <a:srgbClr val="FFFF00"/>
                </a:solidFill>
              </a:rPr>
              <a:t>BẤT CỨ </a:t>
            </a:r>
            <a:r>
              <a:rPr lang="vi-VN" dirty="0" smtClean="0">
                <a:solidFill>
                  <a:schemeClr val="tx1"/>
                </a:solidFill>
              </a:rPr>
              <a:t>vị trí nào của niệu mạc.</a:t>
            </a:r>
          </a:p>
          <a:p>
            <a:pPr lvl="1"/>
            <a:r>
              <a:rPr lang="vi-VN" dirty="0" smtClean="0">
                <a:solidFill>
                  <a:schemeClr val="tx1"/>
                </a:solidFill>
              </a:rPr>
              <a:t>Khi âm tính: </a:t>
            </a:r>
            <a:r>
              <a:rPr lang="vi-VN" dirty="0" smtClean="0">
                <a:solidFill>
                  <a:srgbClr val="FFFF00"/>
                </a:solidFill>
              </a:rPr>
              <a:t>KHÔNG</a:t>
            </a:r>
            <a:r>
              <a:rPr lang="vi-VN" dirty="0" smtClean="0">
                <a:solidFill>
                  <a:schemeClr val="tx1"/>
                </a:solidFill>
              </a:rPr>
              <a:t> loại được bướu niệu mạc</a:t>
            </a:r>
            <a:endParaRPr lang="vi-V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77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Cận lâm sàng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 smtClean="0">
                <a:solidFill>
                  <a:srgbClr val="FFFF00"/>
                </a:solidFill>
              </a:rPr>
              <a:t>Soi bàng quang: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4427" y="1094704"/>
            <a:ext cx="3348507" cy="5048519"/>
          </a:xfrm>
          <a:prstGeom prst="rect">
            <a:avLst/>
          </a:prstGeom>
        </p:spPr>
      </p:pic>
      <p:pic>
        <p:nvPicPr>
          <p:cNvPr id="5" name="Picture 6" descr="TQDong 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9" y="3218718"/>
            <a:ext cx="3733800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52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6" descr="bladder-tumour3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6" y="2542862"/>
            <a:ext cx="3190439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NKChi 17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906" y="2542862"/>
            <a:ext cx="4764691" cy="359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042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4" descr="frond-lik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038600"/>
            <a:ext cx="1804988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MVC-056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1000"/>
            <a:ext cx="4419600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VI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86200"/>
            <a:ext cx="3200400" cy="24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TQDong 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667000"/>
            <a:ext cx="289560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VI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04800"/>
            <a:ext cx="289560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VI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953000"/>
            <a:ext cx="2057400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31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CLS chú ý đối với bướu xâm lấn cơ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vi-VN" dirty="0" smtClean="0">
                <a:solidFill>
                  <a:srgbClr val="FFFF00"/>
                </a:solidFill>
              </a:rPr>
              <a:t>Cắt đốt bướu qua ngã niệu đạo sinh thiết: bao g</a:t>
            </a:r>
            <a:r>
              <a:rPr lang="en-US" dirty="0" err="1" smtClean="0">
                <a:solidFill>
                  <a:srgbClr val="FFFF00"/>
                </a:solidFill>
              </a:rPr>
              <a:t>ồm</a:t>
            </a:r>
            <a:r>
              <a:rPr lang="en-US" dirty="0" smtClean="0">
                <a:solidFill>
                  <a:srgbClr val="FFFF00"/>
                </a:solidFill>
              </a:rPr>
              <a:t> 1 </a:t>
            </a:r>
            <a:r>
              <a:rPr lang="en-US" dirty="0" err="1" smtClean="0">
                <a:solidFill>
                  <a:srgbClr val="FFFF00"/>
                </a:solidFill>
              </a:rPr>
              <a:t>phần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cơ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bàng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quang</a:t>
            </a:r>
            <a:r>
              <a:rPr lang="en-US" dirty="0" smtClean="0">
                <a:solidFill>
                  <a:srgbClr val="FFFF00"/>
                </a:solidFill>
              </a:rPr>
              <a:t/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dirty="0" smtClean="0"/>
              <a:t>Transurethral </a:t>
            </a:r>
            <a:r>
              <a:rPr lang="en-US" dirty="0"/>
              <a:t>resection (TUR) of invasive bladder </a:t>
            </a:r>
            <a:r>
              <a:rPr lang="en-US" dirty="0" err="1" smtClean="0"/>
              <a:t>tumours</a:t>
            </a:r>
            <a:endParaRPr lang="vi-VN" dirty="0" smtClean="0"/>
          </a:p>
          <a:p>
            <a:r>
              <a:rPr lang="vi-VN" b="1" dirty="0" smtClean="0">
                <a:solidFill>
                  <a:srgbClr val="FFFF00"/>
                </a:solidFill>
              </a:rPr>
              <a:t>XN hình ảnh:</a:t>
            </a:r>
          </a:p>
          <a:p>
            <a:pPr lvl="1"/>
            <a:r>
              <a:rPr lang="vi-VN" dirty="0" smtClean="0"/>
              <a:t>Độ lan rộng của bướu</a:t>
            </a:r>
          </a:p>
          <a:p>
            <a:pPr lvl="1"/>
            <a:r>
              <a:rPr lang="vi-VN" dirty="0" smtClean="0"/>
              <a:t>Tình trạng hạch</a:t>
            </a:r>
          </a:p>
          <a:p>
            <a:pPr lvl="1"/>
            <a:r>
              <a:rPr lang="vi-VN" dirty="0" smtClean="0"/>
              <a:t>Bướu lan đến đường niệu trên hoặc những cơ quan khác (gan, phổi, xương, phúc mạc, màng phổi, tuyến thượng thận...)</a:t>
            </a:r>
          </a:p>
          <a:p>
            <a:r>
              <a:rPr lang="vi-VN" dirty="0" smtClean="0"/>
              <a:t>CT và MRI dùng phân giai đoạn </a:t>
            </a:r>
            <a:r>
              <a:rPr lang="vi-VN" b="1" dirty="0" smtClean="0">
                <a:solidFill>
                  <a:srgbClr val="FFFF00"/>
                </a:solidFill>
              </a:rPr>
              <a:t>từ T3a trở lên</a:t>
            </a:r>
            <a:endParaRPr lang="vi-V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68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urinary tra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81000"/>
            <a:ext cx="57912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85800"/>
            <a:ext cx="32861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6" name="AutoShape 6"/>
          <p:cNvSpPr>
            <a:spLocks/>
          </p:cNvSpPr>
          <p:nvPr/>
        </p:nvSpPr>
        <p:spPr bwMode="auto">
          <a:xfrm>
            <a:off x="3048000" y="1600200"/>
            <a:ext cx="304800" cy="2438400"/>
          </a:xfrm>
          <a:prstGeom prst="rightBracket">
            <a:avLst>
              <a:gd name="adj" fmla="val 6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vi-VN" smtClean="0">
              <a:solidFill>
                <a:srgbClr val="000000"/>
              </a:solidFill>
            </a:endParaRPr>
          </a:p>
        </p:txBody>
      </p:sp>
      <p:sp>
        <p:nvSpPr>
          <p:cNvPr id="10247" name="AutoShape 7"/>
          <p:cNvSpPr>
            <a:spLocks/>
          </p:cNvSpPr>
          <p:nvPr/>
        </p:nvSpPr>
        <p:spPr bwMode="auto">
          <a:xfrm rot="10800000">
            <a:off x="4267200" y="2209800"/>
            <a:ext cx="152400" cy="1371600"/>
          </a:xfrm>
          <a:prstGeom prst="rightBracket">
            <a:avLst>
              <a:gd name="adj" fmla="val 75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vi-VN" smtClean="0">
              <a:solidFill>
                <a:srgbClr val="000000"/>
              </a:solidFill>
            </a:endParaRPr>
          </a:p>
        </p:txBody>
      </p:sp>
      <p:sp>
        <p:nvSpPr>
          <p:cNvPr id="10248" name="AutoShape 8"/>
          <p:cNvSpPr>
            <a:spLocks noChangeArrowheads="1"/>
          </p:cNvSpPr>
          <p:nvPr/>
        </p:nvSpPr>
        <p:spPr bwMode="auto">
          <a:xfrm>
            <a:off x="2590800" y="4114800"/>
            <a:ext cx="533400" cy="304800"/>
          </a:xfrm>
          <a:prstGeom prst="leftArrow">
            <a:avLst>
              <a:gd name="adj1" fmla="val 50000"/>
              <a:gd name="adj2" fmla="val 43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vi-VN" smtClean="0">
              <a:solidFill>
                <a:srgbClr val="000000"/>
              </a:solidFill>
            </a:endParaRPr>
          </a:p>
        </p:txBody>
      </p:sp>
      <p:sp>
        <p:nvSpPr>
          <p:cNvPr id="10249" name="AutoShape 9"/>
          <p:cNvSpPr>
            <a:spLocks noChangeArrowheads="1"/>
          </p:cNvSpPr>
          <p:nvPr/>
        </p:nvSpPr>
        <p:spPr bwMode="auto">
          <a:xfrm>
            <a:off x="6477000" y="4343400"/>
            <a:ext cx="533400" cy="304800"/>
          </a:xfrm>
          <a:prstGeom prst="leftArrow">
            <a:avLst>
              <a:gd name="adj1" fmla="val 50000"/>
              <a:gd name="adj2" fmla="val 43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vi-V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27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 animBg="1"/>
      <p:bldP spid="10247" grpId="0" animBg="1"/>
      <p:bldP spid="10248" grpId="0" animBg="1"/>
      <p:bldP spid="1024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4" descr="DSCF01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9143" y="2768957"/>
            <a:ext cx="3995718" cy="299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5" descr="DSCF01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29118" y="2768957"/>
            <a:ext cx="3995662" cy="299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691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3913" y="3040955"/>
            <a:ext cx="6297278" cy="22924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Điều trị bướu bàng quang nông</a:t>
            </a:r>
            <a:br>
              <a:rPr lang="vi-VN" dirty="0" smtClean="0"/>
            </a:br>
            <a:r>
              <a:rPr lang="vi-VN" dirty="0" smtClean="0"/>
              <a:t>Ta, T1, Tis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913" y="2298364"/>
            <a:ext cx="6591985" cy="3777622"/>
          </a:xfrm>
        </p:spPr>
        <p:txBody>
          <a:bodyPr>
            <a:normAutofit/>
          </a:bodyPr>
          <a:lstStyle/>
          <a:p>
            <a:r>
              <a:rPr lang="vi-VN" b="1" dirty="0" smtClean="0">
                <a:solidFill>
                  <a:srgbClr val="FFFF00"/>
                </a:solidFill>
              </a:rPr>
              <a:t>Phát đồ điều trị:</a:t>
            </a:r>
          </a:p>
          <a:p>
            <a:endParaRPr lang="vi-VN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vi-VN" dirty="0" smtClean="0">
                <a:solidFill>
                  <a:srgbClr val="002060"/>
                </a:solidFill>
              </a:rPr>
              <a:t>CẮT ĐỐT BƯỚU NỘI SOI QUA NGÃ NIỆU ĐẠO </a:t>
            </a:r>
          </a:p>
          <a:p>
            <a:pPr marL="0" indent="0" algn="ctr">
              <a:buNone/>
            </a:pPr>
            <a:r>
              <a:rPr lang="vi-VN" dirty="0" smtClean="0">
                <a:solidFill>
                  <a:srgbClr val="002060"/>
                </a:solidFill>
              </a:rPr>
              <a:t>+</a:t>
            </a:r>
          </a:p>
          <a:p>
            <a:pPr marL="0" indent="0" algn="ctr">
              <a:buNone/>
            </a:pPr>
            <a:r>
              <a:rPr lang="vi-VN" dirty="0" smtClean="0">
                <a:solidFill>
                  <a:srgbClr val="002060"/>
                </a:solidFill>
              </a:rPr>
              <a:t>LIỆU PHÁP TẠI CHỖ HỖ TRỢ</a:t>
            </a:r>
          </a:p>
          <a:p>
            <a:pPr marL="0" indent="0" algn="ctr">
              <a:buNone/>
            </a:pPr>
            <a:r>
              <a:rPr lang="vi-VN" dirty="0" smtClean="0">
                <a:solidFill>
                  <a:srgbClr val="002060"/>
                </a:solidFill>
              </a:rPr>
              <a:t>(HÓA TRỊ HOẶC LIỆU PHÁP MIỄN DỊCH)</a:t>
            </a:r>
            <a:endParaRPr lang="vi-V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24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Điều trị bướu bàng quang nông</a:t>
            </a:r>
            <a:br>
              <a:rPr lang="vi-VN" dirty="0" smtClean="0"/>
            </a:br>
            <a:r>
              <a:rPr lang="vi-VN" dirty="0" smtClean="0"/>
              <a:t>Ta, T1, Tis</a:t>
            </a:r>
            <a:endParaRPr lang="vi-VN" dirty="0"/>
          </a:p>
        </p:txBody>
      </p:sp>
      <p:pic>
        <p:nvPicPr>
          <p:cNvPr id="6" name="Picture 4" descr="nvthanh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17" y="2281707"/>
            <a:ext cx="4038600" cy="3230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5" descr="TUR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192" y="2281707"/>
            <a:ext cx="4472278" cy="323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346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Điều trị bướu bàng quang nông</a:t>
            </a:r>
            <a:br>
              <a:rPr lang="vi-VN" dirty="0" smtClean="0"/>
            </a:br>
            <a:r>
              <a:rPr lang="vi-VN" dirty="0" smtClean="0"/>
              <a:t>Ta, T1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560" y="2313904"/>
            <a:ext cx="6879613" cy="3777622"/>
          </a:xfrm>
        </p:spPr>
        <p:txBody>
          <a:bodyPr>
            <a:noAutofit/>
          </a:bodyPr>
          <a:lstStyle/>
          <a:p>
            <a:r>
              <a:rPr lang="vi-VN" dirty="0" smtClean="0">
                <a:solidFill>
                  <a:srgbClr val="FFFF00"/>
                </a:solidFill>
              </a:rPr>
              <a:t>Cắt đốt bướu bàng quang qua ngã niệu đạo (bao gồm cả 1 phần lớp cơ bên dưới).</a:t>
            </a:r>
          </a:p>
          <a:p>
            <a:r>
              <a:rPr lang="vi-VN" dirty="0" smtClean="0">
                <a:solidFill>
                  <a:srgbClr val="FFFF00"/>
                </a:solidFill>
              </a:rPr>
              <a:t>Cắt đốt lần 2 bổ sung (2-6 tuần sau cắt đốt lần đầu):</a:t>
            </a:r>
          </a:p>
          <a:p>
            <a:pPr lvl="1"/>
            <a:r>
              <a:rPr lang="vi-VN" sz="1800" dirty="0" smtClean="0"/>
              <a:t>Lần cắt đốt đầu không hết bướu</a:t>
            </a:r>
          </a:p>
          <a:p>
            <a:pPr lvl="1"/>
            <a:r>
              <a:rPr lang="vi-VN" sz="1800" dirty="0" smtClean="0"/>
              <a:t>Không có lớp cơ ở mẫu bệnh phẩm lần đầu.</a:t>
            </a:r>
          </a:p>
          <a:p>
            <a:pPr lvl="1"/>
            <a:r>
              <a:rPr lang="vi-VN" sz="1800" dirty="0" smtClean="0"/>
              <a:t>Bướu high grade</a:t>
            </a:r>
          </a:p>
          <a:p>
            <a:r>
              <a:rPr lang="vi-VN" dirty="0" smtClean="0">
                <a:solidFill>
                  <a:srgbClr val="FFFF00"/>
                </a:solidFill>
              </a:rPr>
              <a:t>Đánh giá thang điểm tiến triển và tái phát: xác định hình thức điều trị hỗ trợ thích hợp:</a:t>
            </a:r>
          </a:p>
          <a:p>
            <a:pPr lvl="1"/>
            <a:r>
              <a:rPr lang="vi-VN" sz="1800" dirty="0"/>
              <a:t>Hóa trị tại </a:t>
            </a:r>
            <a:r>
              <a:rPr lang="vi-VN" sz="1800" dirty="0" smtClean="0"/>
              <a:t>chỗ </a:t>
            </a:r>
            <a:r>
              <a:rPr lang="vi-VN" sz="1800" i="1" dirty="0" smtClean="0"/>
              <a:t>(</a:t>
            </a:r>
            <a:r>
              <a:rPr lang="vi-VN" sz="1800" i="1" dirty="0"/>
              <a:t>Intravesical </a:t>
            </a:r>
            <a:r>
              <a:rPr lang="vi-VN" sz="1800" i="1" dirty="0" smtClean="0"/>
              <a:t>chemotherapy): </a:t>
            </a:r>
            <a:r>
              <a:rPr lang="vi-VN" sz="1800" dirty="0"/>
              <a:t>mitomycin C, </a:t>
            </a:r>
            <a:r>
              <a:rPr lang="vi-VN" sz="1800" dirty="0" smtClean="0"/>
              <a:t>epirubicin, doxorubicine</a:t>
            </a:r>
          </a:p>
          <a:p>
            <a:pPr lvl="1"/>
            <a:r>
              <a:rPr lang="vi-VN" sz="1800" dirty="0" smtClean="0"/>
              <a:t>Miễn dịch liệu pháp </a:t>
            </a:r>
            <a:r>
              <a:rPr lang="vi-VN" sz="1800" i="1" dirty="0" smtClean="0"/>
              <a:t>(</a:t>
            </a:r>
            <a:r>
              <a:rPr lang="vi-VN" sz="1800" i="1" dirty="0"/>
              <a:t>Intravesical </a:t>
            </a:r>
            <a:r>
              <a:rPr lang="vi-VN" sz="1800" i="1" dirty="0" smtClean="0"/>
              <a:t>immunotherapy)</a:t>
            </a:r>
            <a:r>
              <a:rPr lang="vi-VN" sz="1800" dirty="0" smtClean="0"/>
              <a:t>: </a:t>
            </a:r>
            <a:r>
              <a:rPr lang="vi-VN" sz="1800" dirty="0"/>
              <a:t>Bacillus </a:t>
            </a:r>
            <a:r>
              <a:rPr lang="vi-VN" sz="1800" dirty="0" smtClean="0"/>
              <a:t>Calmette-Guérin</a:t>
            </a:r>
            <a:r>
              <a:rPr lang="en-US" sz="1800" dirty="0" smtClean="0"/>
              <a:t>. </a:t>
            </a:r>
            <a:r>
              <a:rPr lang="en-US" sz="1800" dirty="0" err="1"/>
              <a:t>Bơm</a:t>
            </a:r>
            <a:r>
              <a:rPr lang="en-US" sz="1800" dirty="0"/>
              <a:t> </a:t>
            </a:r>
            <a:r>
              <a:rPr lang="en-US" sz="1800" dirty="0" err="1"/>
              <a:t>bàng</a:t>
            </a:r>
            <a:r>
              <a:rPr lang="en-US" sz="1800" dirty="0"/>
              <a:t> </a:t>
            </a:r>
            <a:r>
              <a:rPr lang="en-US" sz="1800" dirty="0" err="1"/>
              <a:t>quang</a:t>
            </a:r>
            <a:r>
              <a:rPr lang="en-US" sz="1800" dirty="0"/>
              <a:t> 80 mg/ </a:t>
            </a:r>
            <a:r>
              <a:rPr lang="en-US" sz="1800" dirty="0" err="1"/>
              <a:t>mỗi</a:t>
            </a:r>
            <a:r>
              <a:rPr lang="en-US" sz="1800" dirty="0"/>
              <a:t> </a:t>
            </a:r>
            <a:r>
              <a:rPr lang="en-US" sz="1800" dirty="0" err="1"/>
              <a:t>tuần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6 </a:t>
            </a:r>
            <a:r>
              <a:rPr lang="en-US" sz="1800" dirty="0" err="1"/>
              <a:t>tuần</a:t>
            </a:r>
            <a:r>
              <a:rPr lang="en-US" sz="1800" dirty="0"/>
              <a:t> </a:t>
            </a:r>
            <a:r>
              <a:rPr lang="en-US" sz="1800" dirty="0" err="1"/>
              <a:t>liên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.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đó</a:t>
            </a:r>
            <a:r>
              <a:rPr lang="en-US" sz="1800" dirty="0"/>
              <a:t> 80 mg/</a:t>
            </a:r>
            <a:r>
              <a:rPr lang="en-US" sz="1800" dirty="0" err="1"/>
              <a:t>mỗi</a:t>
            </a:r>
            <a:r>
              <a:rPr lang="en-US" sz="1800" dirty="0"/>
              <a:t> </a:t>
            </a:r>
            <a:r>
              <a:rPr lang="en-US" sz="1800" dirty="0" err="1"/>
              <a:t>tuần</a:t>
            </a:r>
            <a:r>
              <a:rPr lang="en-US" sz="1800" dirty="0"/>
              <a:t>/ 3 </a:t>
            </a:r>
            <a:r>
              <a:rPr lang="en-US" sz="1800" dirty="0" err="1"/>
              <a:t>tuần</a:t>
            </a:r>
            <a:r>
              <a:rPr lang="en-US" sz="1800" dirty="0"/>
              <a:t> </a:t>
            </a:r>
            <a:r>
              <a:rPr lang="en-US" sz="1800" dirty="0" err="1"/>
              <a:t>liên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tháng</a:t>
            </a:r>
            <a:r>
              <a:rPr lang="en-US" sz="1800" dirty="0"/>
              <a:t> </a:t>
            </a:r>
            <a:r>
              <a:rPr lang="en-US" sz="1800" dirty="0" err="1"/>
              <a:t>thứ</a:t>
            </a:r>
            <a:r>
              <a:rPr lang="en-US" sz="1800" dirty="0"/>
              <a:t> </a:t>
            </a:r>
            <a:r>
              <a:rPr lang="en-US" sz="1800" dirty="0" smtClean="0"/>
              <a:t>3,6,9,12, </a:t>
            </a:r>
            <a:r>
              <a:rPr lang="en-US" sz="1800" dirty="0"/>
              <a:t>18 </a:t>
            </a:r>
            <a:r>
              <a:rPr lang="en-US" sz="1800" dirty="0" err="1"/>
              <a:t>và</a:t>
            </a:r>
            <a:r>
              <a:rPr lang="en-US" sz="1800" dirty="0"/>
              <a:t> 24.</a:t>
            </a: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153659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373" y="1293697"/>
            <a:ext cx="6722772" cy="50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6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3796" y="1687133"/>
            <a:ext cx="6671257" cy="346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4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2590" y="55272"/>
            <a:ext cx="5035639" cy="3928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2590" y="3998891"/>
            <a:ext cx="5035639" cy="285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1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62631"/>
            <a:ext cx="6887389" cy="3599316"/>
          </a:xfrm>
        </p:spPr>
        <p:txBody>
          <a:bodyPr/>
          <a:lstStyle/>
          <a:p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2590" y="55272"/>
            <a:ext cx="5035639" cy="3928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2589" y="1095242"/>
            <a:ext cx="5035639" cy="31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6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 </a:t>
            </a:r>
            <a:r>
              <a:rPr lang="en-US" dirty="0" err="1" smtClean="0"/>
              <a:t>dõi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328" t="17018" r="28439" b="9263"/>
          <a:stretch/>
        </p:blipFill>
        <p:spPr>
          <a:xfrm>
            <a:off x="2472742" y="2250104"/>
            <a:ext cx="3992452" cy="421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2287" y="5138670"/>
            <a:ext cx="6091707" cy="7856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/>
          <p:cNvSpPr/>
          <p:nvPr/>
        </p:nvSpPr>
        <p:spPr>
          <a:xfrm>
            <a:off x="1945201" y="2884868"/>
            <a:ext cx="6915464" cy="13522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Điều trị bướu bàng quang </a:t>
            </a:r>
            <a:r>
              <a:rPr lang="vi-VN" dirty="0" smtClean="0"/>
              <a:t>xâm lấn cơ (T2 trở đi)</a:t>
            </a:r>
            <a:endParaRPr lang="vi-V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42414" y="2133600"/>
            <a:ext cx="681522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i="1" dirty="0" smtClean="0">
                <a:solidFill>
                  <a:srgbClr val="FFFF00"/>
                </a:solidFill>
              </a:rPr>
              <a:t>Phát đồ điều trị:</a:t>
            </a:r>
          </a:p>
          <a:p>
            <a:endParaRPr lang="vi-VN" dirty="0" smtClean="0">
              <a:solidFill>
                <a:srgbClr val="FF0000"/>
              </a:solidFill>
            </a:endParaRPr>
          </a:p>
          <a:p>
            <a:pPr marL="0" indent="0" algn="ctr">
              <a:buFont typeface="Wingdings 3" charset="2"/>
              <a:buNone/>
            </a:pPr>
            <a:r>
              <a:rPr lang="vi-VN" dirty="0" smtClean="0">
                <a:solidFill>
                  <a:srgbClr val="002060"/>
                </a:solidFill>
              </a:rPr>
              <a:t>CẮT BÀNG QUANG TOÀN PHẦN + CHUYỂN LƯU NƯỚC TIỂU</a:t>
            </a:r>
          </a:p>
          <a:p>
            <a:pPr marL="0" indent="0" algn="ctr">
              <a:buFont typeface="Wingdings 3" charset="2"/>
              <a:buNone/>
            </a:pPr>
            <a:r>
              <a:rPr lang="vi-VN" dirty="0">
                <a:solidFill>
                  <a:srgbClr val="002060"/>
                </a:solidFill>
              </a:rPr>
              <a:t>±</a:t>
            </a:r>
            <a:endParaRPr lang="vi-VN" dirty="0" smtClean="0">
              <a:solidFill>
                <a:srgbClr val="002060"/>
              </a:solidFill>
            </a:endParaRPr>
          </a:p>
          <a:p>
            <a:pPr marL="0" indent="0" algn="ctr">
              <a:buFont typeface="Wingdings 3" charset="2"/>
              <a:buNone/>
            </a:pPr>
            <a:r>
              <a:rPr lang="vi-VN" dirty="0" smtClean="0">
                <a:solidFill>
                  <a:srgbClr val="002060"/>
                </a:solidFill>
              </a:rPr>
              <a:t>HÓA TRỊ TOÀN THÂN HỖ TRỢ</a:t>
            </a:r>
          </a:p>
          <a:p>
            <a:pPr marL="0" indent="0" algn="ctr">
              <a:buFont typeface="Wingdings 3" charset="2"/>
              <a:buNone/>
            </a:pPr>
            <a:endParaRPr lang="vi-VN" dirty="0" smtClean="0">
              <a:solidFill>
                <a:srgbClr val="002060"/>
              </a:solidFill>
            </a:endParaRPr>
          </a:p>
          <a:p>
            <a:pPr marL="0" indent="0" algn="ctr">
              <a:buFont typeface="Wingdings 3" charset="2"/>
              <a:buNone/>
            </a:pPr>
            <a:r>
              <a:rPr lang="vi-VN" dirty="0" smtClean="0">
                <a:solidFill>
                  <a:srgbClr val="002060"/>
                </a:solidFill>
              </a:rPr>
              <a:t>HOẶC</a:t>
            </a:r>
          </a:p>
          <a:p>
            <a:pPr marL="0" indent="0" algn="ctr">
              <a:buFont typeface="Wingdings 3" charset="2"/>
              <a:buNone/>
            </a:pPr>
            <a:endParaRPr lang="vi-VN" dirty="0" smtClean="0">
              <a:solidFill>
                <a:srgbClr val="002060"/>
              </a:solidFill>
            </a:endParaRPr>
          </a:p>
          <a:p>
            <a:pPr marL="0" indent="0" algn="ctr">
              <a:buFont typeface="Wingdings 3" charset="2"/>
              <a:buNone/>
            </a:pPr>
            <a:r>
              <a:rPr lang="vi-VN" dirty="0" smtClean="0">
                <a:solidFill>
                  <a:srgbClr val="002060"/>
                </a:solidFill>
              </a:rPr>
              <a:t>HÓA TRỊ TOÀN THÂN ĐỐI VỚI BƯỚU TIẾN TRIỂN</a:t>
            </a:r>
          </a:p>
        </p:txBody>
      </p:sp>
    </p:spTree>
    <p:extLst>
      <p:ext uri="{BB962C8B-B14F-4D97-AF65-F5344CB8AC3E}">
        <p14:creationId xmlns:p14="http://schemas.microsoft.com/office/powerpoint/2010/main" val="321162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Thuật ngữ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>
                <a:solidFill>
                  <a:srgbClr val="FFFF00"/>
                </a:solidFill>
              </a:rPr>
              <a:t>Bướu niệu mạc:</a:t>
            </a:r>
          </a:p>
          <a:p>
            <a:pPr lvl="1"/>
            <a:r>
              <a:rPr lang="vi-VN" dirty="0" smtClean="0"/>
              <a:t>Bướu niệu mạc đài bể thận</a:t>
            </a:r>
          </a:p>
          <a:p>
            <a:pPr lvl="1"/>
            <a:r>
              <a:rPr lang="vi-VN" dirty="0" smtClean="0"/>
              <a:t>Bướu niệu quản</a:t>
            </a:r>
          </a:p>
          <a:p>
            <a:pPr lvl="1"/>
            <a:r>
              <a:rPr lang="vi-VN" dirty="0" smtClean="0"/>
              <a:t>Bướu bàng quang</a:t>
            </a:r>
          </a:p>
          <a:p>
            <a:pPr lvl="1"/>
            <a:r>
              <a:rPr lang="vi-VN" dirty="0" smtClean="0"/>
              <a:t>Bướu niệu đạo</a:t>
            </a:r>
          </a:p>
          <a:p>
            <a:r>
              <a:rPr lang="vi-VN" dirty="0">
                <a:solidFill>
                  <a:srgbClr val="FFFF00"/>
                </a:solidFill>
              </a:rPr>
              <a:t>Bướu niệu mạc đường niệu trên = Bướu niệu mạc đài bể </a:t>
            </a:r>
            <a:r>
              <a:rPr lang="vi-VN" dirty="0" smtClean="0">
                <a:solidFill>
                  <a:srgbClr val="FFFF00"/>
                </a:solidFill>
              </a:rPr>
              <a:t>thận + Bướu </a:t>
            </a:r>
            <a:r>
              <a:rPr lang="vi-VN" dirty="0">
                <a:solidFill>
                  <a:srgbClr val="FFFF00"/>
                </a:solidFill>
              </a:rPr>
              <a:t>niệu quản</a:t>
            </a: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7790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Điều trị bướu bàng quang </a:t>
            </a:r>
            <a:r>
              <a:rPr lang="vi-VN" dirty="0" smtClean="0"/>
              <a:t>xâm lấn cơ (T2 trở đi)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8700" y="1592953"/>
            <a:ext cx="5125792" cy="508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6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1269" y="2534901"/>
            <a:ext cx="5074276" cy="297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3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2711" y="1581864"/>
            <a:ext cx="4211391" cy="48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3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9150" y="3159526"/>
            <a:ext cx="4198513" cy="172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4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Điều trị bướu bàng quang </a:t>
            </a:r>
            <a:r>
              <a:rPr lang="vi-VN" dirty="0" smtClean="0"/>
              <a:t>xâm lấn cơ (T2 trở đi)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6192" y="1905000"/>
            <a:ext cx="5164429" cy="467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2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Bướu niệu mạc đường niệu trên</a:t>
            </a:r>
            <a:endParaRPr lang="vi-VN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147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Đại cương</a:t>
            </a:r>
            <a:endParaRPr lang="vi-V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Chiếm tỷ lệ 5 – 10% bướu niệu mạc</a:t>
            </a:r>
          </a:p>
          <a:p>
            <a:r>
              <a:rPr lang="vi-VN" dirty="0" smtClean="0"/>
              <a:t>Mô hình bệnh tật giống bướu bàng quang do cùng nguồn gốc niệu mạc.</a:t>
            </a: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25902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Phân giai đoạn T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587" y="2303081"/>
            <a:ext cx="5035640" cy="343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3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Phân giai đoạn N,M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587" y="2309520"/>
            <a:ext cx="5035640" cy="342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Phân độ mô học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Giống bướu bàng quang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50808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Bướu bàng quang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443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Chẩn đoán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b="1" dirty="0" smtClean="0">
                <a:solidFill>
                  <a:srgbClr val="FFFF00"/>
                </a:solidFill>
              </a:rPr>
              <a:t>LÂM SÀNG:</a:t>
            </a:r>
          </a:p>
          <a:p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/>
              <a:t>(70-80%)</a:t>
            </a:r>
          </a:p>
          <a:p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hông</a:t>
            </a:r>
            <a:r>
              <a:rPr lang="en-US" dirty="0" smtClean="0"/>
              <a:t> </a:t>
            </a:r>
            <a:r>
              <a:rPr lang="en-US" dirty="0" err="1" smtClean="0"/>
              <a:t>lưng</a:t>
            </a:r>
            <a:r>
              <a:rPr lang="en-US" dirty="0" smtClean="0"/>
              <a:t> (20-40%)</a:t>
            </a:r>
          </a:p>
          <a:p>
            <a:r>
              <a:rPr lang="en-US" dirty="0" err="1" smtClean="0"/>
              <a:t>Khối</a:t>
            </a:r>
            <a:r>
              <a:rPr lang="en-US" dirty="0" smtClean="0"/>
              <a:t> u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hông</a:t>
            </a:r>
            <a:r>
              <a:rPr lang="en-US" dirty="0" smtClean="0"/>
              <a:t> </a:t>
            </a:r>
            <a:r>
              <a:rPr lang="en-US" dirty="0" err="1" smtClean="0"/>
              <a:t>lưng</a:t>
            </a:r>
            <a:r>
              <a:rPr lang="en-US" dirty="0" smtClean="0"/>
              <a:t> (10-20</a:t>
            </a:r>
            <a:r>
              <a:rPr lang="en-US" dirty="0"/>
              <a:t>% 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di </a:t>
            </a:r>
            <a:r>
              <a:rPr lang="en-US" dirty="0" err="1" smtClean="0"/>
              <a:t>căn</a:t>
            </a:r>
            <a:r>
              <a:rPr lang="en-US" dirty="0" smtClean="0"/>
              <a:t> </a:t>
            </a:r>
            <a:r>
              <a:rPr lang="en-US" dirty="0" err="1" smtClean="0"/>
              <a:t>xa</a:t>
            </a:r>
            <a:r>
              <a:rPr lang="en-US" dirty="0" smtClean="0"/>
              <a:t>: </a:t>
            </a:r>
            <a:r>
              <a:rPr lang="en-US" dirty="0" err="1" smtClean="0"/>
              <a:t>mệt</a:t>
            </a:r>
            <a:r>
              <a:rPr lang="en-US" dirty="0" smtClean="0"/>
              <a:t> </a:t>
            </a:r>
            <a:r>
              <a:rPr lang="en-US" dirty="0" err="1" smtClean="0"/>
              <a:t>mỏi</a:t>
            </a:r>
            <a:r>
              <a:rPr lang="en-US" dirty="0" smtClean="0"/>
              <a:t>,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r>
              <a:rPr lang="en-US" dirty="0" smtClean="0"/>
              <a:t>, </a:t>
            </a:r>
            <a:r>
              <a:rPr lang="en-US" dirty="0" err="1" smtClean="0"/>
              <a:t>sốt</a:t>
            </a:r>
            <a:r>
              <a:rPr lang="en-US" dirty="0" smtClean="0"/>
              <a:t>, </a:t>
            </a:r>
            <a:r>
              <a:rPr lang="en-US" dirty="0" err="1" smtClean="0"/>
              <a:t>đổ</a:t>
            </a:r>
            <a:r>
              <a:rPr lang="en-US" dirty="0" smtClean="0"/>
              <a:t> </a:t>
            </a:r>
            <a:r>
              <a:rPr lang="en-US" dirty="0" err="1" smtClean="0"/>
              <a:t>mồ</a:t>
            </a:r>
            <a:r>
              <a:rPr lang="en-US" dirty="0" smtClean="0"/>
              <a:t> </a:t>
            </a:r>
            <a:r>
              <a:rPr lang="en-US" dirty="0" err="1" smtClean="0"/>
              <a:t>hôi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đêm</a:t>
            </a:r>
            <a:r>
              <a:rPr lang="en-US" dirty="0" smtClean="0"/>
              <a:t>, ho…</a:t>
            </a:r>
          </a:p>
        </p:txBody>
      </p:sp>
    </p:spTree>
    <p:extLst>
      <p:ext uri="{BB962C8B-B14F-4D97-AF65-F5344CB8AC3E}">
        <p14:creationId xmlns:p14="http://schemas.microsoft.com/office/powerpoint/2010/main" val="127596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Chẩn đoán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vi-VN" b="1" dirty="0" smtClean="0">
                <a:solidFill>
                  <a:srgbClr val="FFFF00"/>
                </a:solidFill>
              </a:rPr>
              <a:t>CẬN LÂM SÀNG:</a:t>
            </a:r>
          </a:p>
          <a:p>
            <a:r>
              <a:rPr lang="en-US" dirty="0" err="1" smtClean="0"/>
              <a:t>Siêu</a:t>
            </a:r>
            <a:r>
              <a:rPr lang="en-US" dirty="0" smtClean="0"/>
              <a:t> </a:t>
            </a:r>
            <a:r>
              <a:rPr lang="en-US" dirty="0" err="1" smtClean="0"/>
              <a:t>âm</a:t>
            </a:r>
            <a:r>
              <a:rPr lang="en-US" dirty="0" smtClean="0"/>
              <a:t> </a:t>
            </a:r>
            <a:r>
              <a:rPr lang="en-US" dirty="0" err="1" smtClean="0"/>
              <a:t>bụng</a:t>
            </a:r>
            <a:endParaRPr lang="en-US" dirty="0" smtClean="0"/>
          </a:p>
          <a:p>
            <a:r>
              <a:rPr lang="en-US" dirty="0" smtClean="0"/>
              <a:t>UIV</a:t>
            </a:r>
          </a:p>
          <a:p>
            <a:r>
              <a:rPr lang="en-US" dirty="0" smtClean="0"/>
              <a:t>CT, MRI</a:t>
            </a:r>
          </a:p>
          <a:p>
            <a:r>
              <a:rPr lang="en-US" dirty="0" smtClean="0"/>
              <a:t>UPR</a:t>
            </a:r>
          </a:p>
          <a:p>
            <a:r>
              <a:rPr lang="en-US" dirty="0" err="1" smtClean="0"/>
              <a:t>Soi</a:t>
            </a:r>
            <a:r>
              <a:rPr lang="en-US" dirty="0" smtClean="0"/>
              <a:t> </a:t>
            </a:r>
            <a:r>
              <a:rPr lang="en-US" dirty="0" err="1" smtClean="0"/>
              <a:t>bàng</a:t>
            </a:r>
            <a:r>
              <a:rPr lang="en-US" dirty="0" smtClean="0"/>
              <a:t> </a:t>
            </a:r>
            <a:r>
              <a:rPr lang="en-US" dirty="0" err="1" smtClean="0"/>
              <a:t>quang</a:t>
            </a:r>
            <a:endParaRPr lang="en-US" dirty="0" smtClean="0"/>
          </a:p>
          <a:p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endParaRPr lang="en-US" dirty="0" smtClean="0"/>
          </a:p>
          <a:p>
            <a:r>
              <a:rPr lang="en-US" dirty="0" err="1" smtClean="0"/>
              <a:t>Soi</a:t>
            </a:r>
            <a:r>
              <a:rPr lang="en-US" dirty="0" smtClean="0"/>
              <a:t> </a:t>
            </a:r>
            <a:r>
              <a:rPr lang="en-US" dirty="0" err="1" smtClean="0"/>
              <a:t>niệu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797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4" descr="P-76f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883920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371600" y="5791200"/>
            <a:ext cx="304800" cy="381000"/>
          </a:xfrm>
          <a:prstGeom prst="upArrow">
            <a:avLst>
              <a:gd name="adj1" fmla="val 50000"/>
              <a:gd name="adj2" fmla="val 31250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vi-VN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943600" y="4572000"/>
            <a:ext cx="685800" cy="304800"/>
          </a:xfrm>
          <a:prstGeom prst="leftArrow">
            <a:avLst>
              <a:gd name="adj1" fmla="val 50000"/>
              <a:gd name="adj2" fmla="val 56250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3804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4" descr="P-76f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0"/>
            <a:ext cx="58308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298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2439" y="1596980"/>
            <a:ext cx="4997003" cy="45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3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 </a:t>
            </a:r>
            <a:r>
              <a:rPr lang="en-US" dirty="0" err="1" smtClean="0"/>
              <a:t>dõi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7854" y="2187172"/>
            <a:ext cx="5087156" cy="43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tể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Ung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đứng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9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Nam</a:t>
            </a:r>
            <a:r>
              <a:rPr lang="en-US" dirty="0" smtClean="0">
                <a:solidFill>
                  <a:srgbClr val="FFFF00"/>
                </a:solidFill>
              </a:rPr>
              <a:t>: </a:t>
            </a:r>
            <a:r>
              <a:rPr lang="en-US" b="1" dirty="0" err="1" smtClean="0">
                <a:solidFill>
                  <a:srgbClr val="FFFF00"/>
                </a:solidFill>
              </a:rPr>
              <a:t>nữ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= 3.8: 1</a:t>
            </a:r>
          </a:p>
          <a:p>
            <a:r>
              <a:rPr lang="en-US" b="1" dirty="0" err="1" smtClean="0">
                <a:solidFill>
                  <a:srgbClr val="FFFF00"/>
                </a:solidFill>
              </a:rPr>
              <a:t>Thời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điểm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chẩn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đoán</a:t>
            </a:r>
            <a:r>
              <a:rPr lang="en-US" b="1" dirty="0" smtClean="0">
                <a:solidFill>
                  <a:srgbClr val="FFFF00"/>
                </a:solidFill>
              </a:rPr>
              <a:t>: </a:t>
            </a:r>
            <a:br>
              <a:rPr lang="en-US" b="1" dirty="0" smtClean="0">
                <a:solidFill>
                  <a:srgbClr val="FFFF00"/>
                </a:solidFill>
              </a:rPr>
            </a:br>
            <a:r>
              <a:rPr lang="en-US" dirty="0" err="1" smtClean="0"/>
              <a:t>xâm</a:t>
            </a:r>
            <a:r>
              <a:rPr lang="en-US" dirty="0" smtClean="0"/>
              <a:t> </a:t>
            </a:r>
            <a:r>
              <a:rPr lang="en-US" dirty="0" err="1" smtClean="0"/>
              <a:t>lấn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: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xâm</a:t>
            </a:r>
            <a:r>
              <a:rPr lang="en-US" dirty="0" smtClean="0"/>
              <a:t> </a:t>
            </a:r>
            <a:r>
              <a:rPr lang="en-US" dirty="0" err="1" smtClean="0"/>
              <a:t>lấn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= 3:7</a:t>
            </a: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7447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nguy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164" y="2262389"/>
            <a:ext cx="6956886" cy="377762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err="1" smtClean="0">
                <a:solidFill>
                  <a:srgbClr val="FFFF00"/>
                </a:solidFill>
              </a:rPr>
              <a:t>Hút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thuốc</a:t>
            </a:r>
            <a:r>
              <a:rPr lang="en-US" b="1" dirty="0" smtClean="0">
                <a:solidFill>
                  <a:srgbClr val="FFFF00"/>
                </a:solidFill>
              </a:rPr>
              <a:t>: </a:t>
            </a:r>
          </a:p>
          <a:p>
            <a:pPr lvl="1"/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hút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hút</a:t>
            </a:r>
            <a:r>
              <a:rPr lang="en-US" dirty="0" smtClean="0"/>
              <a:t>/</a:t>
            </a:r>
            <a:r>
              <a:rPr lang="en-US" dirty="0" err="1" smtClean="0"/>
              <a:t>ngày</a:t>
            </a:r>
            <a:r>
              <a:rPr lang="en-US" dirty="0" smtClean="0"/>
              <a:t>,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hời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bắt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hút</a:t>
            </a:r>
            <a:r>
              <a:rPr lang="en-US" dirty="0" smtClean="0"/>
              <a:t>,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xúc</a:t>
            </a:r>
            <a:r>
              <a:rPr lang="en-US" dirty="0" smtClean="0"/>
              <a:t> </a:t>
            </a:r>
            <a:r>
              <a:rPr lang="en-US" dirty="0" err="1" smtClean="0"/>
              <a:t>khói</a:t>
            </a:r>
            <a:r>
              <a:rPr lang="en-US" dirty="0" smtClean="0"/>
              <a:t> </a:t>
            </a:r>
            <a:r>
              <a:rPr lang="en-US" dirty="0" err="1" smtClean="0"/>
              <a:t>thuốc</a:t>
            </a:r>
            <a:r>
              <a:rPr lang="en-US" dirty="0" smtClean="0"/>
              <a:t> </a:t>
            </a:r>
            <a:r>
              <a:rPr lang="en-US" dirty="0" err="1" smtClean="0"/>
              <a:t>lúc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err="1" smtClean="0">
                <a:solidFill>
                  <a:srgbClr val="FFFF00"/>
                </a:solidFill>
              </a:rPr>
              <a:t>Tiếp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xúc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hóa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chất</a:t>
            </a:r>
            <a:r>
              <a:rPr lang="en-US" b="1" dirty="0" smtClean="0">
                <a:solidFill>
                  <a:srgbClr val="FFFF00"/>
                </a:solidFill>
              </a:rPr>
              <a:t>: </a:t>
            </a:r>
          </a:p>
          <a:p>
            <a:pPr lvl="1"/>
            <a:r>
              <a:rPr lang="en-US" dirty="0" smtClean="0"/>
              <a:t>20 – 25%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BN.</a:t>
            </a:r>
          </a:p>
          <a:p>
            <a:pPr lvl="1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amin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benzen</a:t>
            </a:r>
            <a:r>
              <a:rPr lang="en-US" dirty="0" smtClean="0"/>
              <a:t>: </a:t>
            </a:r>
            <a:r>
              <a:rPr lang="en-US" dirty="0" err="1" smtClean="0"/>
              <a:t>nhuộm</a:t>
            </a:r>
            <a:r>
              <a:rPr lang="en-US" dirty="0" smtClean="0"/>
              <a:t>, </a:t>
            </a:r>
            <a:r>
              <a:rPr lang="en-US" dirty="0" err="1" smtClean="0"/>
              <a:t>dệt</a:t>
            </a:r>
            <a:r>
              <a:rPr lang="en-US" dirty="0" smtClean="0"/>
              <a:t>,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, da </a:t>
            </a:r>
            <a:r>
              <a:rPr lang="en-US" dirty="0" err="1" smtClean="0"/>
              <a:t>thuộc</a:t>
            </a:r>
            <a:r>
              <a:rPr lang="en-US" dirty="0" smtClean="0"/>
              <a:t>, </a:t>
            </a:r>
            <a:r>
              <a:rPr lang="en-US" dirty="0" err="1" smtClean="0"/>
              <a:t>sơn</a:t>
            </a:r>
            <a:r>
              <a:rPr lang="en-US" dirty="0" smtClean="0"/>
              <a:t> …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FFFF00"/>
                </a:solidFill>
              </a:rPr>
              <a:t>Tia </a:t>
            </a:r>
            <a:r>
              <a:rPr lang="en-US" b="1" dirty="0" err="1" smtClean="0">
                <a:solidFill>
                  <a:srgbClr val="FFFF00"/>
                </a:solidFill>
              </a:rPr>
              <a:t>xạ</a:t>
            </a:r>
            <a:r>
              <a:rPr lang="en-US" b="1" dirty="0" smtClean="0">
                <a:solidFill>
                  <a:srgbClr val="FFFF00"/>
                </a:solidFill>
              </a:rPr>
              <a:t>:</a:t>
            </a:r>
          </a:p>
          <a:p>
            <a:pPr lvl="1"/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xạ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ác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khoa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Xạ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, </a:t>
            </a:r>
            <a:r>
              <a:rPr lang="en-US" dirty="0" err="1" smtClean="0"/>
              <a:t>ngoài</a:t>
            </a:r>
            <a:r>
              <a:rPr lang="en-US" dirty="0" smtClean="0"/>
              <a:t> 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liệt</a:t>
            </a:r>
            <a:r>
              <a:rPr lang="en-US" dirty="0" smtClean="0"/>
              <a:t>…</a:t>
            </a:r>
          </a:p>
          <a:p>
            <a:pPr lvl="1"/>
            <a:endParaRPr lang="en-US" dirty="0" smtClean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6114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nguy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b="1" dirty="0" err="1" smtClean="0">
                <a:solidFill>
                  <a:srgbClr val="FFFF00"/>
                </a:solidFill>
              </a:rPr>
              <a:t>Chế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độ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ăn</a:t>
            </a:r>
            <a:r>
              <a:rPr lang="en-US" b="1" dirty="0" smtClean="0">
                <a:solidFill>
                  <a:srgbClr val="FFFF00"/>
                </a:solidFill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Đang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còn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bàn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cãi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Rau </a:t>
            </a:r>
            <a:r>
              <a:rPr lang="en-US" dirty="0" err="1" smtClean="0">
                <a:solidFill>
                  <a:schemeClr val="tx1"/>
                </a:solidFill>
              </a:rPr>
              <a:t>xanh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trái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cây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làm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giảm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nguy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cơ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Acid </a:t>
            </a:r>
            <a:r>
              <a:rPr lang="en-US" dirty="0" err="1" smtClean="0">
                <a:solidFill>
                  <a:schemeClr val="tx1"/>
                </a:solidFill>
              </a:rPr>
              <a:t>béo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bão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hòa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làm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tăng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nguy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cơ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 startAt="4"/>
            </a:pPr>
            <a:r>
              <a:rPr lang="en-US" b="1" dirty="0" err="1">
                <a:solidFill>
                  <a:srgbClr val="FFFF00"/>
                </a:solidFill>
              </a:rPr>
              <a:t>Nhiễm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schistosomiasis</a:t>
            </a:r>
            <a:r>
              <a:rPr lang="en-US" b="1" dirty="0">
                <a:solidFill>
                  <a:srgbClr val="FFFF00"/>
                </a:solidFill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Châu</a:t>
            </a:r>
            <a:r>
              <a:rPr lang="en-US" dirty="0" smtClean="0">
                <a:solidFill>
                  <a:schemeClr val="tx1"/>
                </a:solidFill>
              </a:rPr>
              <a:t> Phi, </a:t>
            </a:r>
            <a:r>
              <a:rPr lang="en-US" dirty="0" err="1" smtClean="0">
                <a:solidFill>
                  <a:schemeClr val="tx1"/>
                </a:solidFill>
              </a:rPr>
              <a:t>châu</a:t>
            </a:r>
            <a:r>
              <a:rPr lang="en-US" dirty="0" smtClean="0">
                <a:solidFill>
                  <a:schemeClr val="tx1"/>
                </a:solidFill>
              </a:rPr>
              <a:t> Á, Nam </a:t>
            </a:r>
            <a:r>
              <a:rPr lang="en-US" dirty="0" err="1" smtClean="0">
                <a:solidFill>
                  <a:schemeClr val="tx1"/>
                </a:solidFill>
              </a:rPr>
              <a:t>Mỹ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và</a:t>
            </a:r>
            <a:r>
              <a:rPr lang="en-US" dirty="0" smtClean="0">
                <a:solidFill>
                  <a:schemeClr val="tx1"/>
                </a:solidFill>
              </a:rPr>
              <a:t> Caribbean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Thường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ung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thư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tế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bào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SCC (</a:t>
            </a:r>
            <a:r>
              <a:rPr lang="en-US" dirty="0">
                <a:solidFill>
                  <a:schemeClr val="tx1"/>
                </a:solidFill>
              </a:rPr>
              <a:t>squamous cell </a:t>
            </a:r>
            <a:r>
              <a:rPr lang="en-US" dirty="0" smtClean="0">
                <a:solidFill>
                  <a:schemeClr val="tx1"/>
                </a:solidFill>
              </a:rPr>
              <a:t>carcinoma)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 startAt="4"/>
            </a:pPr>
            <a:r>
              <a:rPr lang="vi-VN" b="1" dirty="0" smtClean="0">
                <a:solidFill>
                  <a:srgbClr val="FFFF00"/>
                </a:solidFill>
              </a:rPr>
              <a:t>Nhiễm trùng mạn tính:</a:t>
            </a:r>
          </a:p>
          <a:p>
            <a:pPr lvl="1"/>
            <a:r>
              <a:rPr lang="vi-VN" dirty="0" smtClean="0"/>
              <a:t>Nhiễm trùng niệu mạn. Niêm </a:t>
            </a:r>
            <a:r>
              <a:rPr lang="vi-VN" dirty="0"/>
              <a:t>mạc BQ bị kích thích lâu ngày do sỏi, thông </a:t>
            </a:r>
            <a:r>
              <a:rPr lang="vi-VN" dirty="0" smtClean="0"/>
              <a:t>niệu đạo, </a:t>
            </a:r>
            <a:r>
              <a:rPr lang="vi-VN" dirty="0"/>
              <a:t>viêm.</a:t>
            </a:r>
          </a:p>
          <a:p>
            <a:pPr lvl="1"/>
            <a:r>
              <a:rPr lang="vi-VN" dirty="0" smtClean="0">
                <a:solidFill>
                  <a:schemeClr val="tx1"/>
                </a:solidFill>
              </a:rPr>
              <a:t>Thường squamous cell carcinoma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endParaRPr lang="vi-V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4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nguy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b="1" dirty="0" err="1" smtClean="0">
                <a:solidFill>
                  <a:srgbClr val="FFFF00"/>
                </a:solidFill>
              </a:rPr>
              <a:t>Hóa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trị</a:t>
            </a:r>
            <a:r>
              <a:rPr lang="en-US" b="1" dirty="0" smtClean="0">
                <a:solidFill>
                  <a:srgbClr val="FFFF00"/>
                </a:solidFill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Sử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dụng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vi-VN" dirty="0"/>
              <a:t>cyclophosphamide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b="1" dirty="0" err="1" smtClean="0">
                <a:solidFill>
                  <a:srgbClr val="FFFF00"/>
                </a:solidFill>
              </a:rPr>
              <a:t>Đồng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thời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hoặc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từ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bướu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đường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niệu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trên</a:t>
            </a:r>
            <a:r>
              <a:rPr lang="en-US" b="1" dirty="0" smtClean="0">
                <a:solidFill>
                  <a:srgbClr val="FFFF00"/>
                </a:solidFill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Bướu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niệu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đường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niệu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trên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sau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bướu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bàng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quang</a:t>
            </a:r>
            <a:r>
              <a:rPr lang="en-US" dirty="0" smtClean="0">
                <a:solidFill>
                  <a:schemeClr val="tx1"/>
                </a:solidFill>
              </a:rPr>
              <a:t> 1,7 – 26%.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Bướu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bàng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quang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sau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bướu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niệu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mạc</a:t>
            </a:r>
            <a:r>
              <a:rPr lang="en-US" dirty="0" smtClean="0">
                <a:solidFill>
                  <a:schemeClr val="tx1"/>
                </a:solidFill>
              </a:rPr>
              <a:t>: 15 – 50%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vi-VN" b="1" dirty="0" smtClean="0">
                <a:solidFill>
                  <a:srgbClr val="FFFF00"/>
                </a:solidFill>
              </a:rPr>
              <a:t>Giới:</a:t>
            </a:r>
          </a:p>
          <a:p>
            <a:pPr lvl="1"/>
            <a:r>
              <a:rPr lang="vi-VN" dirty="0" smtClean="0">
                <a:solidFill>
                  <a:schemeClr val="tx1"/>
                </a:solidFill>
              </a:rPr>
              <a:t>Nam: nữ = 3.8:1</a:t>
            </a:r>
          </a:p>
          <a:p>
            <a:pPr lvl="1"/>
            <a:r>
              <a:rPr lang="vi-VN" dirty="0" smtClean="0">
                <a:solidFill>
                  <a:schemeClr val="tx1"/>
                </a:solidFill>
              </a:rPr>
              <a:t>Nữ thường được chẩn đoán ở giai đoạn xâm lấn cơ nhiều hơn nam (85%: 51%)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endParaRPr lang="vi-V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36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882</TotalTime>
  <Words>1491</Words>
  <Application>Microsoft Macintosh PowerPoint</Application>
  <PresentationFormat>On-screen Show (4:3)</PresentationFormat>
  <Paragraphs>186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Corbel</vt:lpstr>
      <vt:lpstr>Trebuchet MS</vt:lpstr>
      <vt:lpstr>Wingdings 3</vt:lpstr>
      <vt:lpstr>Default Design</vt:lpstr>
      <vt:lpstr>Berlin</vt:lpstr>
      <vt:lpstr>Bướu niệu mạc</vt:lpstr>
      <vt:lpstr>Thuật ngữ</vt:lpstr>
      <vt:lpstr>PowerPoint Presentation</vt:lpstr>
      <vt:lpstr>Thuật ngữ</vt:lpstr>
      <vt:lpstr>Bướu bàng quang</vt:lpstr>
      <vt:lpstr>Dịch tể</vt:lpstr>
      <vt:lpstr>Yếu tố nguy cơ</vt:lpstr>
      <vt:lpstr>Yếu tố nguy cơ</vt:lpstr>
      <vt:lpstr>Yếu tố nguy cơ</vt:lpstr>
      <vt:lpstr>Yếu tố nguy cơ</vt:lpstr>
      <vt:lpstr>Phân giai đoạn</vt:lpstr>
      <vt:lpstr>Phân giai đoạn T</vt:lpstr>
      <vt:lpstr>PowerPoint Presentation</vt:lpstr>
      <vt:lpstr>Phân giai đoạn T</vt:lpstr>
      <vt:lpstr>PowerPoint Presentation</vt:lpstr>
      <vt:lpstr>Phân giai đoạn N</vt:lpstr>
      <vt:lpstr>Phân giai đoạn M</vt:lpstr>
      <vt:lpstr>Phân độ mô học</vt:lpstr>
      <vt:lpstr>Giải phẫu bệnh</vt:lpstr>
      <vt:lpstr>Chẩn đoán</vt:lpstr>
      <vt:lpstr>Chẩn đoán</vt:lpstr>
      <vt:lpstr>Cận lâm sàng</vt:lpstr>
      <vt:lpstr>PowerPoint Presentation</vt:lpstr>
      <vt:lpstr>PowerPoint Presentation</vt:lpstr>
      <vt:lpstr>Cận lâm sàng</vt:lpstr>
      <vt:lpstr>Cận lâm sàng</vt:lpstr>
      <vt:lpstr>PowerPoint Presentation</vt:lpstr>
      <vt:lpstr>PowerPoint Presentation</vt:lpstr>
      <vt:lpstr>CLS chú ý đối với bướu xâm lấn cơ</vt:lpstr>
      <vt:lpstr>PowerPoint Presentation</vt:lpstr>
      <vt:lpstr>Điều trị bướu bàng quang nông Ta, T1, Tis</vt:lpstr>
      <vt:lpstr>Điều trị bướu bàng quang nông Ta, T1, Tis</vt:lpstr>
      <vt:lpstr>Điều trị bướu bàng quang nông Ta, T1</vt:lpstr>
      <vt:lpstr>PowerPoint Presentation</vt:lpstr>
      <vt:lpstr>PowerPoint Presentation</vt:lpstr>
      <vt:lpstr>PowerPoint Presentation</vt:lpstr>
      <vt:lpstr>PowerPoint Presentation</vt:lpstr>
      <vt:lpstr>Theo dõi</vt:lpstr>
      <vt:lpstr>Điều trị bướu bàng quang xâm lấn cơ (T2 trở đi)</vt:lpstr>
      <vt:lpstr>Điều trị bướu bàng quang xâm lấn cơ (T2 trở đi)</vt:lpstr>
      <vt:lpstr>PowerPoint Presentation</vt:lpstr>
      <vt:lpstr>PowerPoint Presentation</vt:lpstr>
      <vt:lpstr>PowerPoint Presentation</vt:lpstr>
      <vt:lpstr>Điều trị bướu bàng quang xâm lấn cơ (T2 trở đi)</vt:lpstr>
      <vt:lpstr>Bướu niệu mạc đường niệu trên</vt:lpstr>
      <vt:lpstr>Đại cương</vt:lpstr>
      <vt:lpstr>Phân giai đoạn T</vt:lpstr>
      <vt:lpstr>Phân giai đoạn N,M</vt:lpstr>
      <vt:lpstr>Phân độ mô học</vt:lpstr>
      <vt:lpstr>Chẩn đoán</vt:lpstr>
      <vt:lpstr>Chẩn đoán</vt:lpstr>
      <vt:lpstr>PowerPoint Presentation</vt:lpstr>
      <vt:lpstr>PowerPoint Presentation</vt:lpstr>
      <vt:lpstr>Điều trị</vt:lpstr>
      <vt:lpstr>Theo dõi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Bướu niệu mạc</dc:title>
  <dc:creator>NGUYEN VINH BINH</dc:creator>
  <cp:lastModifiedBy>Microsoft Office User</cp:lastModifiedBy>
  <cp:revision>42</cp:revision>
  <dcterms:created xsi:type="dcterms:W3CDTF">2013-04-24T17:38:38Z</dcterms:created>
  <dcterms:modified xsi:type="dcterms:W3CDTF">2016-05-31T16:42:52Z</dcterms:modified>
</cp:coreProperties>
</file>